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61"/>
  </p:notesMasterIdLst>
  <p:handoutMasterIdLst>
    <p:handoutMasterId r:id="rId62"/>
  </p:handoutMasterIdLst>
  <p:sldIdLst>
    <p:sldId id="256" r:id="rId2"/>
    <p:sldId id="257" r:id="rId3"/>
    <p:sldId id="324" r:id="rId4"/>
    <p:sldId id="325" r:id="rId5"/>
    <p:sldId id="331" r:id="rId6"/>
    <p:sldId id="328" r:id="rId7"/>
    <p:sldId id="329" r:id="rId8"/>
    <p:sldId id="332" r:id="rId9"/>
    <p:sldId id="322" r:id="rId10"/>
    <p:sldId id="326" r:id="rId11"/>
    <p:sldId id="334" r:id="rId12"/>
    <p:sldId id="335" r:id="rId13"/>
    <p:sldId id="327" r:id="rId14"/>
    <p:sldId id="350" r:id="rId15"/>
    <p:sldId id="336" r:id="rId16"/>
    <p:sldId id="339" r:id="rId17"/>
    <p:sldId id="341" r:id="rId18"/>
    <p:sldId id="342" r:id="rId19"/>
    <p:sldId id="343" r:id="rId20"/>
    <p:sldId id="337" r:id="rId21"/>
    <p:sldId id="344" r:id="rId22"/>
    <p:sldId id="346" r:id="rId23"/>
    <p:sldId id="345" r:id="rId24"/>
    <p:sldId id="338" r:id="rId25"/>
    <p:sldId id="347" r:id="rId26"/>
    <p:sldId id="348" r:id="rId27"/>
    <p:sldId id="349" r:id="rId28"/>
    <p:sldId id="352" r:id="rId29"/>
    <p:sldId id="360" r:id="rId30"/>
    <p:sldId id="361" r:id="rId31"/>
    <p:sldId id="353" r:id="rId32"/>
    <p:sldId id="354" r:id="rId33"/>
    <p:sldId id="365" r:id="rId34"/>
    <p:sldId id="355" r:id="rId35"/>
    <p:sldId id="356" r:id="rId36"/>
    <p:sldId id="359" r:id="rId37"/>
    <p:sldId id="357" r:id="rId38"/>
    <p:sldId id="362" r:id="rId39"/>
    <p:sldId id="363" r:id="rId40"/>
    <p:sldId id="364" r:id="rId41"/>
    <p:sldId id="366" r:id="rId42"/>
    <p:sldId id="367" r:id="rId43"/>
    <p:sldId id="368" r:id="rId44"/>
    <p:sldId id="369" r:id="rId45"/>
    <p:sldId id="370" r:id="rId46"/>
    <p:sldId id="372" r:id="rId47"/>
    <p:sldId id="373" r:id="rId48"/>
    <p:sldId id="374" r:id="rId49"/>
    <p:sldId id="375" r:id="rId50"/>
    <p:sldId id="376" r:id="rId51"/>
    <p:sldId id="377" r:id="rId52"/>
    <p:sldId id="378" r:id="rId53"/>
    <p:sldId id="379" r:id="rId54"/>
    <p:sldId id="380" r:id="rId55"/>
    <p:sldId id="381" r:id="rId56"/>
    <p:sldId id="382" r:id="rId57"/>
    <p:sldId id="371" r:id="rId58"/>
    <p:sldId id="320" r:id="rId59"/>
    <p:sldId id="318" r:id="rId60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9FD9"/>
    <a:srgbClr val="004BAF"/>
    <a:srgbClr val="58585B"/>
    <a:srgbClr val="58595B"/>
    <a:srgbClr val="E8EBF1"/>
    <a:srgbClr val="4D4D4D"/>
    <a:srgbClr val="AB0810"/>
    <a:srgbClr val="FDBE24"/>
    <a:srgbClr val="FA661C"/>
    <a:srgbClr val="90BD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72" autoAdjust="0"/>
    <p:restoredTop sz="86407" autoAdjust="0"/>
  </p:normalViewPr>
  <p:slideViewPr>
    <p:cSldViewPr snapToGrid="0" snapToObjects="1">
      <p:cViewPr varScale="1">
        <p:scale>
          <a:sx n="94" d="100"/>
          <a:sy n="94" d="100"/>
        </p:scale>
        <p:origin x="69" y="219"/>
      </p:cViewPr>
      <p:guideLst>
        <p:guide orient="horz" pos="1620"/>
        <p:guide pos="336"/>
      </p:guideLst>
    </p:cSldViewPr>
  </p:slideViewPr>
  <p:outlineViewPr>
    <p:cViewPr>
      <p:scale>
        <a:sx n="33" d="100"/>
        <a:sy n="33" d="100"/>
      </p:scale>
      <p:origin x="0" y="-1510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82" d="100"/>
          <a:sy n="182" d="100"/>
        </p:scale>
        <p:origin x="755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58E61C0-B6F7-4C9C-863F-D118B03799EB}" type="datetimeFigureOut">
              <a:rPr lang="en-US"/>
              <a:pPr>
                <a:defRPr/>
              </a:pPr>
              <a:t>2/16/2018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EFF3F7B5-9A0B-40F3-A257-932ED5C8BD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352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2.png>
</file>

<file path=ppt/media/image28.png>
</file>

<file path=ppt/media/image30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E6EE8EE-BAD1-491A-8874-8394E5CA366F}" type="datetimeFigureOut">
              <a:rPr lang="en-US"/>
              <a:pPr>
                <a:defRPr/>
              </a:pPr>
              <a:t>2/16/2018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 smtClean="0"/>
              <a:t>Click to edit Master text styles</a:t>
            </a:r>
          </a:p>
          <a:p>
            <a:pPr lvl="1"/>
            <a:r>
              <a:rPr lang="en-GB" noProof="0" smtClean="0"/>
              <a:t>Second level</a:t>
            </a:r>
          </a:p>
          <a:p>
            <a:pPr lvl="2"/>
            <a:r>
              <a:rPr lang="en-GB" noProof="0" smtClean="0"/>
              <a:t>Third level</a:t>
            </a:r>
          </a:p>
          <a:p>
            <a:pPr lvl="3"/>
            <a:r>
              <a:rPr lang="en-GB" noProof="0" smtClean="0"/>
              <a:t>Fourth level</a:t>
            </a:r>
          </a:p>
          <a:p>
            <a:pPr lvl="4"/>
            <a:r>
              <a:rPr lang="en-GB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F6C1005-B323-4A04-B0D1-DB577C3C2E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8941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224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1821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Board schematic found</a:t>
            </a:r>
            <a:r>
              <a:rPr lang="en-GB" baseline="0" dirty="0" smtClean="0"/>
              <a:t> on a laptop repair forum.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568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Board schematic found</a:t>
            </a:r>
            <a:r>
              <a:rPr lang="en-GB" baseline="0" dirty="0" smtClean="0"/>
              <a:t> on a laptop repair forum.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66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54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538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737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Chipset datasheet</a:t>
            </a:r>
            <a:r>
              <a:rPr lang="en-GB" baseline="0" dirty="0" smtClean="0"/>
              <a:t>: https://www.intel.com/content/dam/www/public/us/en/documents/datasheets/7-series-chipset-pch-datasheet.pdf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2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Chipset datasheet</a:t>
            </a:r>
            <a:r>
              <a:rPr lang="en-GB" baseline="0" dirty="0" smtClean="0"/>
              <a:t>: https://www.intel.com/content/dam/www/public/us/en/documents/datasheets/7-series-chipset-pch-datasheet.pdf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554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Chipset datasheet</a:t>
            </a:r>
            <a:r>
              <a:rPr lang="en-GB" baseline="0" dirty="0" smtClean="0"/>
              <a:t>: https://www.intel.com/content/dam/www/public/us/en/documents/datasheets/7-series-chipset-pch-datasheet.pdf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75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Chipset datasheet</a:t>
            </a:r>
            <a:r>
              <a:rPr lang="en-GB" baseline="0" dirty="0" smtClean="0"/>
              <a:t>: </a:t>
            </a:r>
            <a:r>
              <a:rPr lang="en-GB" dirty="0" smtClean="0"/>
              <a:t>https</a:t>
            </a:r>
            <a:r>
              <a:rPr lang="en-GB" dirty="0" smtClean="0"/>
              <a:t>://www.intel.com/content/dam/www/public/us/en/documents/datasheets/c600-series-chipset-datasheet.pdf</a:t>
            </a:r>
            <a:r>
              <a:rPr lang="en-GB" baseline="0" dirty="0" smtClean="0"/>
              <a:t> page 78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55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Board schematics</a:t>
            </a:r>
            <a:r>
              <a:rPr lang="en-GB" baseline="0" dirty="0" smtClean="0"/>
              <a:t> found online on laptop repair forums.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48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Board schematics</a:t>
            </a:r>
            <a:r>
              <a:rPr lang="en-GB" baseline="0" dirty="0" smtClean="0"/>
              <a:t> found online on laptop repair forums.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802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Board schematics</a:t>
            </a:r>
            <a:r>
              <a:rPr lang="en-GB" baseline="0" dirty="0" smtClean="0"/>
              <a:t> found online on laptop repair forums.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169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Board info</a:t>
            </a:r>
            <a:r>
              <a:rPr lang="en-GB" baseline="0" dirty="0" smtClean="0"/>
              <a:t> found online on laptop repair forums.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2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-animated gradient">
    <p:bg>
      <p:bgPr>
        <a:gradFill>
          <a:gsLst>
            <a:gs pos="0">
              <a:srgbClr val="049FD9"/>
            </a:gs>
            <a:gs pos="100000">
              <a:srgbClr val="004BA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" y="323850"/>
            <a:ext cx="941388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793198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400" b="0" i="0">
                <a:solidFill>
                  <a:srgbClr val="FFFFFE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33195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400" b="0" i="0" kern="1200" dirty="0" smtClean="0">
                <a:solidFill>
                  <a:srgbClr val="FFFFFE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73192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400" b="0" i="0" kern="1200" dirty="0" smtClean="0">
                <a:solidFill>
                  <a:srgbClr val="FFFFFE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321146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aseline="0">
                <a:solidFill>
                  <a:srgbClr val="FFFFFE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63997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200" b="0" i="0" spc="0" baseline="0">
                <a:solidFill>
                  <a:srgbClr val="FFFFFE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28639" y="876359"/>
            <a:ext cx="8259762" cy="316821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12400" indent="-392400">
              <a:lnSpc>
                <a:spcPts val="4440"/>
              </a:lnSpc>
              <a:spcBef>
                <a:spcPts val="0"/>
              </a:spcBef>
              <a:buClr>
                <a:schemeClr val="tx2"/>
              </a:buClr>
              <a:buSzPct val="80000"/>
              <a:buFont typeface="Arial"/>
              <a:buChar char="•"/>
              <a:defRPr sz="37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747558" indent="-171415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35622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2301" y="1347788"/>
            <a:ext cx="8277344" cy="316821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0928" indent="-223792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20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8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747558" indent="-171415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911035" indent="-171415">
              <a:buClr>
                <a:schemeClr val="tx2"/>
              </a:buClr>
              <a:buSzPct val="8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1082450" indent="-168240">
              <a:buClr>
                <a:schemeClr val="tx2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436396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7766" y="1347788"/>
            <a:ext cx="3901123" cy="308309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555" indent="-17141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20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457105" indent="-215855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8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628520" indent="-171415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799934" indent="-171415">
              <a:buClr>
                <a:schemeClr val="tx2"/>
              </a:buClr>
              <a:buSzPct val="8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971347" indent="-171415">
              <a:buClr>
                <a:schemeClr val="tx2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564794" y="1347788"/>
            <a:ext cx="4218460" cy="308309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555" indent="-17141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457105" indent="-215855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8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628520" indent="-171415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799934" indent="-171415">
              <a:buClr>
                <a:schemeClr val="tx2"/>
              </a:buClr>
              <a:buSzPct val="8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971347" indent="-171415">
              <a:buClr>
                <a:schemeClr val="tx2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6889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2-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4565650" y="609600"/>
            <a:ext cx="0" cy="3984625"/>
          </a:xfrm>
          <a:prstGeom prst="line">
            <a:avLst/>
          </a:prstGeom>
          <a:ln w="38100" cap="flat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28" y="302505"/>
            <a:ext cx="3715995" cy="826447"/>
          </a:xfrm>
          <a:prstGeom prst="rect">
            <a:avLst/>
          </a:prstGeom>
        </p:spPr>
        <p:txBody>
          <a:bodyPr lIns="61712" tIns="34286" rIns="61712" bIns="34286" rtlCol="0">
            <a:noAutofit/>
          </a:bodyPr>
          <a:lstStyle>
            <a:lvl1pPr algn="l" defTabSz="68572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0" i="0" kern="1200" spc="-75" baseline="0" dirty="0" smtClean="0">
                <a:solidFill>
                  <a:schemeClr val="tx2"/>
                </a:solidFill>
                <a:latin typeface="+mj-lt"/>
                <a:ea typeface="+mj-ea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4905964" y="302506"/>
            <a:ext cx="3715995" cy="826446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marR="0" indent="0" algn="l" defTabSz="68572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200" b="0" i="0" kern="1200" spc="-75" baseline="0" dirty="0">
                <a:solidFill>
                  <a:schemeClr val="tx2"/>
                </a:solidFill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7928" y="1347788"/>
            <a:ext cx="3715995" cy="308309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555" indent="-17141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20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457105" indent="-215855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8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628520" indent="-171415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799934" indent="-171415">
              <a:buClr>
                <a:schemeClr val="tx2"/>
              </a:buClr>
              <a:buSzPct val="8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971347" indent="-171415">
              <a:buClr>
                <a:schemeClr val="tx2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5964" y="1347788"/>
            <a:ext cx="3715995" cy="308309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555" indent="-17141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20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457105" indent="-215855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8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628520" indent="-171415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799934" indent="-171415">
              <a:buClr>
                <a:schemeClr val="tx2"/>
              </a:buClr>
              <a:buSzPct val="8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971347" indent="-171415">
              <a:buClr>
                <a:schemeClr val="tx2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0993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3-Column Layout 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3070225" y="609600"/>
            <a:ext cx="0" cy="3984625"/>
          </a:xfrm>
          <a:prstGeom prst="line">
            <a:avLst/>
          </a:prstGeom>
          <a:ln w="38100" cap="flat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037263" y="609600"/>
            <a:ext cx="0" cy="3984625"/>
          </a:xfrm>
          <a:prstGeom prst="line">
            <a:avLst/>
          </a:prstGeom>
          <a:ln w="38100" cap="flat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/>
          <p:cNvSpPr>
            <a:spLocks noGrp="1"/>
          </p:cNvSpPr>
          <p:nvPr>
            <p:ph type="body" sz="quarter" idx="17"/>
          </p:nvPr>
        </p:nvSpPr>
        <p:spPr>
          <a:xfrm>
            <a:off x="461963" y="228318"/>
            <a:ext cx="2337109" cy="77046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marR="0" indent="0" algn="l" defTabSz="68572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kern="1200" cap="none" spc="-75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2"/>
          </p:nvPr>
        </p:nvSpPr>
        <p:spPr>
          <a:xfrm>
            <a:off x="3377728" y="227838"/>
            <a:ext cx="2337109" cy="77046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marR="0" indent="0" algn="l" defTabSz="68572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kern="1200" cap="none" spc="-75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6354813" y="220478"/>
            <a:ext cx="2337109" cy="77046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marR="0" indent="0" algn="l" defTabSz="68572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kern="1200" cap="none" spc="-75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1963" y="1201094"/>
            <a:ext cx="2337110" cy="331490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33316" indent="-17141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16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431910" indent="-171415">
              <a:buClr>
                <a:schemeClr val="tx2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6"/>
          </p:nvPr>
        </p:nvSpPr>
        <p:spPr>
          <a:xfrm>
            <a:off x="3377728" y="1200321"/>
            <a:ext cx="2337110" cy="331490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33316" indent="-17141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16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431910" indent="-171415">
              <a:buClr>
                <a:schemeClr val="tx2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6354812" y="1200321"/>
            <a:ext cx="2337110" cy="331490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33316" indent="-17141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16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431910" indent="-171415">
              <a:buClr>
                <a:schemeClr val="tx2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24966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with 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5070475" y="1330325"/>
            <a:ext cx="3713163" cy="3101975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0" tIns="45710" rIns="91420" bIns="4571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5148706" y="1481751"/>
            <a:ext cx="3375912" cy="165901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85718" indent="-85718" algn="l" defTabSz="68572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1500" kern="1200" baseline="0" dirty="0" smtClean="0">
                <a:solidFill>
                  <a:schemeClr val="tx2"/>
                </a:solidFill>
                <a:latin typeface="+mn-lt"/>
                <a:ea typeface="+mn-ea"/>
                <a:cs typeface="CiscoSans ExtraLight"/>
              </a:defRPr>
            </a:lvl1pPr>
            <a:lvl2pPr marL="85718" indent="-85718" algn="l" defTabSz="685720" rtl="0" eaLnBrk="1" latinLnBrk="0" hangingPunct="1">
              <a:defRPr lang="en-US" sz="15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2pPr>
            <a:lvl3pPr marL="85718" indent="-85718" algn="l" defTabSz="685720" rtl="0" eaLnBrk="1" latinLnBrk="0" hangingPunct="1">
              <a:defRPr lang="en-US" sz="15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3pPr>
            <a:lvl4pPr marL="85718" indent="-85718" algn="l" defTabSz="685720" rtl="0" eaLnBrk="1" latinLnBrk="0" hangingPunct="1">
              <a:defRPr lang="en-US" sz="15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4pPr>
            <a:lvl5pPr marL="85718" indent="-85718" algn="l" defTabSz="685720" rtl="0" eaLnBrk="1" latinLnBrk="0" hangingPunct="1">
              <a:defRPr lang="en-US" sz="15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5148706" y="3552444"/>
            <a:ext cx="3506245" cy="2537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>
              <a:buClr>
                <a:schemeClr val="tx2"/>
              </a:buClr>
              <a:buFontTx/>
              <a:buNone/>
              <a:defRPr sz="120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7766" y="1347788"/>
            <a:ext cx="3901123" cy="308309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555" indent="-17141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20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457105" indent="-215855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8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628520" indent="-171415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799934" indent="-171415">
              <a:buClr>
                <a:schemeClr val="tx2"/>
              </a:buClr>
              <a:buSzPct val="8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971347" indent="-171415">
              <a:buClr>
                <a:schemeClr val="tx2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786144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85563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2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6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92472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610100" y="609600"/>
            <a:ext cx="0" cy="3984625"/>
          </a:xfrm>
          <a:prstGeom prst="line">
            <a:avLst/>
          </a:prstGeom>
          <a:ln w="38100" cap="flat" cmpd="sng">
            <a:solidFill>
              <a:srgbClr val="004B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63763" y="1439060"/>
            <a:ext cx="3820348" cy="2265389"/>
          </a:xfrm>
        </p:spPr>
        <p:txBody>
          <a:bodyPr lIns="61715" tIns="34288" rIns="61715" bIns="34288" rtlCol="0">
            <a:noAutofit/>
          </a:bodyPr>
          <a:lstStyle>
            <a:lvl1pPr marL="0" indent="0" algn="l" defTabSz="685748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4500" b="0" kern="1200" spc="0" baseline="0" dirty="0">
                <a:solidFill>
                  <a:srgbClr val="55555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22520" y="654518"/>
            <a:ext cx="3865880" cy="3840480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FontTx/>
              <a:buNone/>
              <a:defRPr sz="1600" baseline="0">
                <a:solidFill>
                  <a:schemeClr val="tx2"/>
                </a:solidFill>
                <a:latin typeface="+mn-lt"/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28747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437766" y="1347788"/>
            <a:ext cx="8345488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600" b="0" i="0">
                <a:solidFill>
                  <a:schemeClr val="tx2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0749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9915" y="3209550"/>
            <a:ext cx="4684867" cy="288131"/>
          </a:xfrm>
          <a:prstGeom prst="rect">
            <a:avLst/>
          </a:prstGeom>
        </p:spPr>
        <p:txBody>
          <a:bodyPr vert="horz" lIns="68574" tIns="34288" rIns="68574" bIns="34288" rtlCol="0">
            <a:noAutofit/>
          </a:bodyPr>
          <a:lstStyle>
            <a:lvl1pPr marL="0" indent="0" algn="l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800" kern="12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42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3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9525" y="2462027"/>
            <a:ext cx="4712557" cy="766763"/>
          </a:xfrm>
        </p:spPr>
        <p:txBody>
          <a:bodyPr lIns="61715" tIns="34288" rIns="61715" bIns="34288" rtlCol="0" anchor="b">
            <a:noAutofit/>
          </a:bodyPr>
          <a:lstStyle>
            <a:lvl1pPr marL="0" indent="0" algn="l" defTabSz="685748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5200" b="0" kern="1200" spc="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/>
          </p:nvPr>
        </p:nvSpPr>
        <p:spPr>
          <a:xfrm>
            <a:off x="5540381" y="1438276"/>
            <a:ext cx="2676525" cy="2166938"/>
          </a:xfrm>
          <a:prstGeom prst="rect">
            <a:avLst/>
          </a:prstGeom>
        </p:spPr>
        <p:txBody>
          <a:bodyPr lIns="91420" tIns="45710" rIns="91420" bIns="45710" anchor="ctr" anchorCtr="1"/>
          <a:lstStyle>
            <a:lvl1pPr marL="0" indent="0" algn="ctr"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043420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437766" y="1349375"/>
            <a:ext cx="8345488" cy="266065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600" b="0" i="0">
                <a:solidFill>
                  <a:schemeClr val="tx2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014001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Chart_an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437766" y="1349456"/>
            <a:ext cx="4007001" cy="304077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4709908" y="1349374"/>
            <a:ext cx="4073346" cy="3039397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335676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title_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437766" y="1349354"/>
            <a:ext cx="4003995" cy="30408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708110" y="1349375"/>
            <a:ext cx="4075144" cy="3041208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42329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>
          <a:xfrm>
            <a:off x="6084888" y="1622425"/>
            <a:ext cx="2319337" cy="2317750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cs typeface="Arial"/>
            </a:endParaRPr>
          </a:p>
        </p:txBody>
      </p:sp>
      <p:sp>
        <p:nvSpPr>
          <p:cNvPr id="10" name="Oval 9"/>
          <p:cNvSpPr/>
          <p:nvPr/>
        </p:nvSpPr>
        <p:spPr>
          <a:xfrm>
            <a:off x="3422650" y="1622425"/>
            <a:ext cx="2319338" cy="231775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cs typeface="Arial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763588" y="1622425"/>
            <a:ext cx="2319337" cy="231775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777485" y="2800142"/>
            <a:ext cx="2292136" cy="60366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/>
          </p:nvPr>
        </p:nvSpPr>
        <p:spPr>
          <a:xfrm>
            <a:off x="3436444" y="2798195"/>
            <a:ext cx="2292136" cy="60366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6098330" y="2798195"/>
            <a:ext cx="2292136" cy="60366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520825" y="2143029"/>
            <a:ext cx="788988" cy="788988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4202870" y="2152809"/>
            <a:ext cx="788988" cy="788988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6841860" y="2143029"/>
            <a:ext cx="788988" cy="788988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87555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5"/>
          <p:cNvSpPr>
            <a:spLocks noChangeArrowheads="1"/>
          </p:cNvSpPr>
          <p:nvPr/>
        </p:nvSpPr>
        <p:spPr bwMode="auto">
          <a:xfrm>
            <a:off x="774700" y="1622425"/>
            <a:ext cx="2306638" cy="2306638"/>
          </a:xfrm>
          <a:prstGeom prst="ellipse">
            <a:avLst/>
          </a:prstGeom>
          <a:solidFill>
            <a:srgbClr val="000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77" tIns="34289" rIns="68577" bIns="34289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defTabSz="914400" eaLnBrk="1" hangingPunct="1"/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13" name="Oval 7"/>
          <p:cNvSpPr>
            <a:spLocks noChangeArrowheads="1"/>
          </p:cNvSpPr>
          <p:nvPr/>
        </p:nvSpPr>
        <p:spPr bwMode="auto">
          <a:xfrm>
            <a:off x="3422650" y="1622425"/>
            <a:ext cx="2306638" cy="2306638"/>
          </a:xfrm>
          <a:prstGeom prst="ellipse">
            <a:avLst/>
          </a:prstGeom>
          <a:solidFill>
            <a:srgbClr val="000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77" tIns="34289" rIns="68577" bIns="34289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defTabSz="914400" eaLnBrk="1" hangingPunct="1"/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14" name="Oval 8"/>
          <p:cNvSpPr>
            <a:spLocks noChangeArrowheads="1"/>
          </p:cNvSpPr>
          <p:nvPr/>
        </p:nvSpPr>
        <p:spPr bwMode="auto">
          <a:xfrm>
            <a:off x="6088063" y="1622425"/>
            <a:ext cx="2305050" cy="2306638"/>
          </a:xfrm>
          <a:prstGeom prst="ellipse">
            <a:avLst/>
          </a:prstGeom>
          <a:solidFill>
            <a:srgbClr val="000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77" tIns="34289" rIns="68577" bIns="34289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defTabSz="914400" eaLnBrk="1" hangingPunct="1"/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5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774965" y="1622395"/>
            <a:ext cx="2305968" cy="2305968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3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7" name="Picture Placeholder 25"/>
          <p:cNvSpPr>
            <a:spLocks noGrp="1"/>
          </p:cNvSpPr>
          <p:nvPr>
            <p:ph type="pic" sz="quarter" idx="11"/>
          </p:nvPr>
        </p:nvSpPr>
        <p:spPr>
          <a:xfrm>
            <a:off x="3422986" y="1622395"/>
            <a:ext cx="2305968" cy="2305968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9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6087503" y="1622395"/>
            <a:ext cx="2305968" cy="2305968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788797" y="3873138"/>
            <a:ext cx="2292136" cy="60366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3436818" y="3871191"/>
            <a:ext cx="2292136" cy="60366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6101335" y="3871191"/>
            <a:ext cx="2292136" cy="60366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51368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575610" y="2552550"/>
            <a:ext cx="698624" cy="698624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049FD9"/>
              </a:solidFill>
              <a:cs typeface="Arial"/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575610" y="1426607"/>
            <a:ext cx="698624" cy="698624"/>
          </a:xfrm>
          <a:prstGeom prst="ellipse">
            <a:avLst/>
          </a:prstGeom>
          <a:noFill/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rgbClr val="049FD9"/>
              </a:solidFill>
              <a:cs typeface="Arial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75610" y="3653093"/>
            <a:ext cx="698624" cy="698624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425201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41687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8336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26980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575611" y="1979318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575610" y="1328927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75611" y="2627446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Oval 12"/>
          <p:cNvSpPr/>
          <p:nvPr userDrawn="1"/>
        </p:nvSpPr>
        <p:spPr>
          <a:xfrm>
            <a:off x="575612" y="3274581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575613" y="3921716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738130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Oval 12"/>
          <p:cNvSpPr/>
          <p:nvPr userDrawn="1"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575611" y="1979318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575610" y="1328927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75611" y="2627446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13" name="Oval 12"/>
          <p:cNvSpPr/>
          <p:nvPr userDrawn="1"/>
        </p:nvSpPr>
        <p:spPr>
          <a:xfrm>
            <a:off x="575612" y="3274581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575613" y="3921716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  <p:sp>
        <p:nvSpPr>
          <p:cNvPr id="20" name="Oval 19"/>
          <p:cNvSpPr/>
          <p:nvPr userDrawn="1"/>
        </p:nvSpPr>
        <p:spPr>
          <a:xfrm>
            <a:off x="4414576" y="1983084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4414575" y="1332693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3" name="Oval 22"/>
          <p:cNvSpPr/>
          <p:nvPr userDrawn="1"/>
        </p:nvSpPr>
        <p:spPr>
          <a:xfrm>
            <a:off x="4414576" y="2631212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3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6</a:t>
            </a:r>
          </a:p>
        </p:txBody>
      </p:sp>
      <p:sp>
        <p:nvSpPr>
          <p:cNvPr id="3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7</a:t>
            </a:r>
          </a:p>
        </p:txBody>
      </p:sp>
      <p:sp>
        <p:nvSpPr>
          <p:cNvPr id="3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8</a:t>
            </a:r>
          </a:p>
        </p:txBody>
      </p:sp>
      <p:sp>
        <p:nvSpPr>
          <p:cNvPr id="36" name="Oval 35"/>
          <p:cNvSpPr/>
          <p:nvPr userDrawn="1"/>
        </p:nvSpPr>
        <p:spPr>
          <a:xfrm>
            <a:off x="4414577" y="3278347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3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9</a:t>
            </a:r>
          </a:p>
        </p:txBody>
      </p:sp>
      <p:sp>
        <p:nvSpPr>
          <p:cNvPr id="39" name="Oval 38"/>
          <p:cNvSpPr/>
          <p:nvPr userDrawn="1"/>
        </p:nvSpPr>
        <p:spPr>
          <a:xfrm>
            <a:off x="4414578" y="3925482"/>
            <a:ext cx="464815" cy="464815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638975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gue">
    <p:bg>
      <p:bgPr>
        <a:gradFill rotWithShape="0">
          <a:gsLst>
            <a:gs pos="0">
              <a:srgbClr val="049FD9"/>
            </a:gs>
            <a:gs pos="100000">
              <a:srgbClr val="004BA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509F5890-BE05-4D5D-AADF-DD6FDB4C472B}" type="slidenum">
              <a:rPr lang="en-US" sz="6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bg1"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2016</a:t>
            </a:r>
            <a:r>
              <a:rPr lang="en-US" sz="600" baseline="0" dirty="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 </a:t>
            </a:r>
            <a:r>
              <a:rPr lang="en-US" sz="600" dirty="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 </a:t>
            </a:r>
            <a:r>
              <a:rPr lang="en-US" sz="6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2">
            <a:alphaModFix amt="60000"/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679" y="4625975"/>
            <a:ext cx="424180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2" name="Oval 41"/>
          <p:cNvSpPr/>
          <p:nvPr userDrawn="1"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 userDrawn="1"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3</a:t>
            </a:r>
          </a:p>
        </p:txBody>
      </p:sp>
      <p:sp>
        <p:nvSpPr>
          <p:cNvPr id="51" name="Oval 50"/>
          <p:cNvSpPr/>
          <p:nvPr userDrawn="1"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4</a:t>
            </a:r>
          </a:p>
        </p:txBody>
      </p:sp>
      <p:sp>
        <p:nvSpPr>
          <p:cNvPr id="54" name="Oval 53"/>
          <p:cNvSpPr/>
          <p:nvPr userDrawn="1"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5</a:t>
            </a:r>
          </a:p>
        </p:txBody>
      </p:sp>
      <p:sp>
        <p:nvSpPr>
          <p:cNvPr id="57" name="Oval 56"/>
          <p:cNvSpPr/>
          <p:nvPr userDrawn="1"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 userDrawn="1"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 userDrawn="1"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8</a:t>
            </a:r>
          </a:p>
        </p:txBody>
      </p:sp>
      <p:sp>
        <p:nvSpPr>
          <p:cNvPr id="66" name="Oval 65"/>
          <p:cNvSpPr/>
          <p:nvPr userDrawn="1"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9</a:t>
            </a:r>
          </a:p>
        </p:txBody>
      </p:sp>
      <p:sp>
        <p:nvSpPr>
          <p:cNvPr id="69" name="Oval 68"/>
          <p:cNvSpPr/>
          <p:nvPr userDrawn="1"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2000" dirty="0" smtClean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 smtClean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813" y="4629150"/>
            <a:ext cx="7334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500063" y="3476647"/>
            <a:ext cx="8139112" cy="520655"/>
          </a:xfrm>
          <a:prstGeom prst="rect">
            <a:avLst/>
          </a:prstGeom>
          <a:solidFill>
            <a:schemeClr val="bg1">
              <a:alpha val="70000"/>
            </a:schemeClr>
          </a:solidFill>
          <a:extLst/>
        </p:spPr>
        <p:txBody>
          <a:bodyPr wrap="square" lIns="108000" tIns="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172800" indent="0">
              <a:lnSpc>
                <a:spcPts val="3680"/>
              </a:lnSpc>
              <a:spcBef>
                <a:spcPts val="0"/>
              </a:spcBef>
              <a:buNone/>
              <a:defRPr sz="24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682194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3" y="301037"/>
            <a:ext cx="8563172" cy="2542175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8785" y="3054518"/>
            <a:ext cx="8364236" cy="564257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3200" baseline="0">
                <a:solidFill>
                  <a:srgbClr val="58585B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5737680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813" y="4629150"/>
            <a:ext cx="7334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7476284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71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E6ADCC75-5E05-4D7E-970D-6B4505B4F777}" type="slidenum">
              <a:rPr lang="en-US" sz="60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rgbClr val="FFFFFF">
                  <a:alpha val="60000"/>
                </a:srgb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2"/>
          </p:nvPr>
        </p:nvSpPr>
        <p:spPr bwMode="auto">
          <a:xfrm>
            <a:off x="500063" y="3466598"/>
            <a:ext cx="8139112" cy="521510"/>
          </a:xfrm>
          <a:prstGeom prst="rect">
            <a:avLst/>
          </a:prstGeom>
          <a:solidFill>
            <a:schemeClr val="bg1">
              <a:alpha val="70000"/>
            </a:schemeClr>
          </a:solidFill>
          <a:extLst/>
        </p:spPr>
        <p:txBody>
          <a:bodyPr wrap="square" lIns="108000" tIns="0" rIns="91440" bIns="45720" numCol="1" anchor="b" anchorCtr="0" compatLnSpc="1">
            <a:prstTxWarp prst="textNoShape">
              <a:avLst/>
            </a:prstTxWarp>
            <a:spAutoFit/>
          </a:bodyPr>
          <a:lstStyle>
            <a:lvl1pPr marL="172800" indent="-180000">
              <a:lnSpc>
                <a:spcPts val="3680"/>
              </a:lnSpc>
              <a:spcBef>
                <a:spcPts val="0"/>
              </a:spcBef>
              <a:buNone/>
              <a:defRPr sz="3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679" y="4625975"/>
            <a:ext cx="424180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85938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1"/>
            <a:ext cx="8480388" cy="4266646"/>
          </a:xfrm>
          <a:prstGeom prst="rect">
            <a:avLst/>
          </a:prstGeom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6403797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photo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92300" y="596900"/>
            <a:ext cx="5348288" cy="300355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892300" y="3595688"/>
            <a:ext cx="5346700" cy="747712"/>
          </a:xfrm>
          <a:prstGeom prst="rect">
            <a:avLst/>
          </a:prstGeom>
          <a:noFill/>
          <a:ln>
            <a:noFill/>
          </a:ln>
          <a:effectLst>
            <a:outerShdw blurRad="1143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1900238" y="596646"/>
            <a:ext cx="5329238" cy="300380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lIns="91424" tIns="45712" rIns="91424" bIns="45712" anchor="ctr" anchorCtr="0"/>
          <a:lstStyle>
            <a:lvl1pPr algn="ctr">
              <a:buFontTx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065871" y="3655079"/>
            <a:ext cx="5074070" cy="628650"/>
          </a:xfrm>
        </p:spPr>
        <p:txBody>
          <a:bodyPr/>
          <a:lstStyle>
            <a:lvl1pPr>
              <a:defRPr sz="2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1533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photo_top 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49275" y="233363"/>
            <a:ext cx="3273425" cy="184467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549991" y="233172"/>
            <a:ext cx="3273552" cy="184480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vert="horz" lIns="68577" tIns="34289" rIns="68577" bIns="34289" rtlCol="0" anchor="ctr" anchorCtr="0">
            <a:normAutofit/>
          </a:bodyPr>
          <a:lstStyle>
            <a:lvl1pPr marL="0" indent="0" algn="ctr" defTabSz="685777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5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430935" y="2480693"/>
            <a:ext cx="6729865" cy="1614419"/>
          </a:xfrm>
        </p:spPr>
        <p:txBody>
          <a:bodyPr>
            <a:noAutofit/>
          </a:bodyPr>
          <a:lstStyle>
            <a:lvl1pPr marL="0" marR="0" indent="0" algn="l" defTabSz="685777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5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29976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rait photo_right s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992688" y="546100"/>
            <a:ext cx="3630612" cy="387032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4992624" y="546734"/>
            <a:ext cx="3630168" cy="386981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2968AF"/>
            </a:solidFill>
          </a:ln>
          <a:effectLst/>
        </p:spPr>
        <p:txBody>
          <a:bodyPr lIns="91424" tIns="45712" rIns="91424" bIns="45712" anchor="ctr" anchorCtr="0"/>
          <a:lstStyle>
            <a:lvl1pPr algn="ctr">
              <a:buFontTx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437669" y="546734"/>
            <a:ext cx="4349918" cy="813985"/>
          </a:xfrm>
        </p:spPr>
        <p:txBody>
          <a:bodyPr wrap="none" anchor="t">
            <a:noAutofit/>
          </a:bodyPr>
          <a:lstStyle>
            <a:lvl1pPr>
              <a:lnSpc>
                <a:spcPct val="90000"/>
              </a:lnSpc>
              <a:defRPr sz="2500">
                <a:solidFill>
                  <a:srgbClr val="555558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05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ultiple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668713" y="233363"/>
            <a:ext cx="3268662" cy="199548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8" rIns="68574" bIns="3428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4963" y="233363"/>
            <a:ext cx="3287712" cy="199548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8" rIns="68574" bIns="3428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980238" y="233363"/>
            <a:ext cx="1838325" cy="98107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8" rIns="68574" bIns="3428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34963" y="2271713"/>
            <a:ext cx="2522537" cy="259397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8" rIns="68574" bIns="3428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911475" y="2271713"/>
            <a:ext cx="4025900" cy="259397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8" rIns="68574" bIns="3428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980238" y="1262063"/>
            <a:ext cx="1838325" cy="258286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8" rIns="68574" bIns="3428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980238" y="3887788"/>
            <a:ext cx="1838325" cy="9779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8" rIns="68574" bIns="3428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49" name="Picture Placeholder 25"/>
          <p:cNvSpPr>
            <a:spLocks noGrp="1"/>
          </p:cNvSpPr>
          <p:nvPr>
            <p:ph type="pic" sz="quarter" idx="11"/>
          </p:nvPr>
        </p:nvSpPr>
        <p:spPr>
          <a:xfrm>
            <a:off x="3668995" y="233363"/>
            <a:ext cx="3267861" cy="199548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500" b="0" i="0" kern="1200" baseline="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320828" y="233363"/>
            <a:ext cx="3302001" cy="199548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5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1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6979833" y="233363"/>
            <a:ext cx="1838730" cy="98107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5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3" name="Picture Placeholder 25"/>
          <p:cNvSpPr>
            <a:spLocks noGrp="1"/>
          </p:cNvSpPr>
          <p:nvPr>
            <p:ph type="pic" sz="quarter" idx="13"/>
          </p:nvPr>
        </p:nvSpPr>
        <p:spPr>
          <a:xfrm>
            <a:off x="320824" y="2271718"/>
            <a:ext cx="2537420" cy="259420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5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5" name="Picture Placeholder 25"/>
          <p:cNvSpPr>
            <a:spLocks noGrp="1"/>
          </p:cNvSpPr>
          <p:nvPr>
            <p:ph type="pic" sz="quarter" idx="14"/>
          </p:nvPr>
        </p:nvSpPr>
        <p:spPr>
          <a:xfrm>
            <a:off x="2908334" y="2271718"/>
            <a:ext cx="4028516" cy="259420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5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7" name="Picture Placeholder 25"/>
          <p:cNvSpPr>
            <a:spLocks noGrp="1"/>
          </p:cNvSpPr>
          <p:nvPr>
            <p:ph type="pic" sz="quarter" idx="15"/>
          </p:nvPr>
        </p:nvSpPr>
        <p:spPr>
          <a:xfrm>
            <a:off x="6979833" y="1257301"/>
            <a:ext cx="1838730" cy="258705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5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9" name="Picture Placeholder 25"/>
          <p:cNvSpPr>
            <a:spLocks noGrp="1"/>
          </p:cNvSpPr>
          <p:nvPr>
            <p:ph type="pic" sz="quarter" idx="16"/>
          </p:nvPr>
        </p:nvSpPr>
        <p:spPr>
          <a:xfrm>
            <a:off x="6979833" y="3887223"/>
            <a:ext cx="1838730" cy="97869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5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64960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gue">
    <p:bg>
      <p:bgPr>
        <a:solidFill>
          <a:srgbClr val="3939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GB" dirty="0" smtClean="0"/>
              <a:t>Section Title Goes Here</a:t>
            </a:r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6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bg1"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alphaModFix amt="60000"/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679" y="4625975"/>
            <a:ext cx="424180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20845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cre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edia Placeholder 39"/>
          <p:cNvSpPr>
            <a:spLocks noGrp="1"/>
          </p:cNvSpPr>
          <p:nvPr>
            <p:ph type="media" sz="quarter" idx="11"/>
          </p:nvPr>
        </p:nvSpPr>
        <p:spPr>
          <a:xfrm>
            <a:off x="528638" y="582930"/>
            <a:ext cx="8164931" cy="3319272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4" tIns="34288" rIns="68574" bIns="34288" rtlCol="0" anchor="ctr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400" kern="1200" baseline="0" smtClean="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 smtClean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379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edia Placeholder 20"/>
          <p:cNvSpPr>
            <a:spLocks noGrp="1"/>
          </p:cNvSpPr>
          <p:nvPr>
            <p:ph type="media" sz="quarter" idx="10"/>
          </p:nvPr>
        </p:nvSpPr>
        <p:spPr>
          <a:xfrm>
            <a:off x="2179339" y="584002"/>
            <a:ext cx="4424562" cy="3319272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4" tIns="34288" rIns="68574" bIns="34288" rtlCol="0" anchor="ctr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400" kern="120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 smtClean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547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gradFill rotWithShape="1">
          <a:gsLst>
            <a:gs pos="0">
              <a:srgbClr val="049FD9"/>
            </a:gs>
            <a:gs pos="100000">
              <a:srgbClr val="004BA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6638" y="1646238"/>
            <a:ext cx="1990725" cy="185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7779895" y="4775866"/>
            <a:ext cx="635583" cy="899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7783579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7766" y="1347788"/>
            <a:ext cx="8345488" cy="316821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0928" indent="-223792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80000"/>
              <a:buFont typeface="Arial"/>
              <a:buChar char="•"/>
              <a:defRPr sz="37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747558" indent="-171415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567547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7766" y="1347788"/>
            <a:ext cx="8345488" cy="316821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57136" indent="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None/>
              <a:defRPr sz="37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292040" indent="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None/>
              <a:defRPr sz="18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576143" indent="0">
              <a:buClr>
                <a:schemeClr val="tx1"/>
              </a:buClr>
              <a:buSzPct val="80000"/>
              <a:buFont typeface="Arial"/>
              <a:buNone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739620" indent="0">
              <a:buClr>
                <a:schemeClr val="tx1"/>
              </a:buClr>
              <a:buSzPct val="80000"/>
              <a:buFont typeface="Arial"/>
              <a:buNone/>
              <a:defRPr sz="1400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914210" indent="0">
              <a:buClr>
                <a:schemeClr val="tx1"/>
              </a:buClr>
              <a:buSzPct val="80000"/>
              <a:buFont typeface="Arial"/>
              <a:buNone/>
              <a:defRPr sz="12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96990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9660" y="895601"/>
            <a:ext cx="8398739" cy="316821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57136" indent="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None/>
              <a:defRPr sz="37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292040" indent="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None/>
              <a:defRPr sz="18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576143" indent="0">
              <a:buClr>
                <a:schemeClr val="tx1"/>
              </a:buClr>
              <a:buSzPct val="80000"/>
              <a:buFont typeface="Arial"/>
              <a:buNone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739620" indent="0">
              <a:buClr>
                <a:schemeClr val="tx1"/>
              </a:buClr>
              <a:buSzPct val="80000"/>
              <a:buFont typeface="Arial"/>
              <a:buNone/>
              <a:defRPr sz="1400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914210" indent="0">
              <a:buClr>
                <a:schemeClr val="tx1"/>
              </a:buClr>
              <a:buSzPct val="80000"/>
              <a:buFont typeface="Arial"/>
              <a:buNone/>
              <a:defRPr sz="12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8040789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 smtClean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rgbClr val="000000">
                  <a:alpha val="25000"/>
                </a:srgb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600" dirty="0" smtClean="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t>2016  </a:t>
            </a:r>
            <a:r>
              <a:rPr lang="en-US" sz="600" dirty="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t>Cisco and/or its affiliates. All rights reserved</a:t>
            </a:r>
            <a:r>
              <a:rPr lang="en-US" sz="600" dirty="0" smtClean="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t>.</a:t>
            </a:r>
            <a:endParaRPr lang="en-US" sz="600" dirty="0">
              <a:solidFill>
                <a:srgbClr val="000000">
                  <a:alpha val="25000"/>
                </a:srgbClr>
              </a:solidFill>
              <a:latin typeface="+mn-lt"/>
              <a:ea typeface="+mn-ea"/>
              <a:cs typeface="CiscoSans Thin"/>
            </a:endParaRPr>
          </a:p>
        </p:txBody>
      </p:sp>
      <p:pic>
        <p:nvPicPr>
          <p:cNvPr id="1029" name="Picture 2"/>
          <p:cNvPicPr>
            <a:picLocks noChangeAspect="1" noChangeArrowheads="1"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679" y="4625975"/>
            <a:ext cx="424180" cy="265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3964" r:id="rId2"/>
    <p:sldLayoutId id="2147483965" r:id="rId3"/>
    <p:sldLayoutId id="2147484012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  <p:sldLayoutId id="2147483973" r:id="rId12"/>
    <p:sldLayoutId id="2147483974" r:id="rId13"/>
    <p:sldLayoutId id="2147483975" r:id="rId14"/>
    <p:sldLayoutId id="2147483976" r:id="rId15"/>
    <p:sldLayoutId id="2147483977" r:id="rId16"/>
    <p:sldLayoutId id="2147483978" r:id="rId17"/>
    <p:sldLayoutId id="2147483979" r:id="rId18"/>
    <p:sldLayoutId id="2147483980" r:id="rId19"/>
    <p:sldLayoutId id="2147483981" r:id="rId20"/>
    <p:sldLayoutId id="2147483982" r:id="rId21"/>
    <p:sldLayoutId id="2147483983" r:id="rId22"/>
    <p:sldLayoutId id="2147483984" r:id="rId23"/>
    <p:sldLayoutId id="2147483985" r:id="rId24"/>
    <p:sldLayoutId id="2147484006" r:id="rId25"/>
    <p:sldLayoutId id="2147484007" r:id="rId26"/>
    <p:sldLayoutId id="2147484008" r:id="rId27"/>
    <p:sldLayoutId id="2147484010" r:id="rId28"/>
    <p:sldLayoutId id="2147484009" r:id="rId29"/>
    <p:sldLayoutId id="2147484011" r:id="rId30"/>
    <p:sldLayoutId id="2147483986" r:id="rId31"/>
    <p:sldLayoutId id="2147483987" r:id="rId32"/>
    <p:sldLayoutId id="2147483989" r:id="rId33"/>
    <p:sldLayoutId id="2147484014" r:id="rId34"/>
    <p:sldLayoutId id="2147483990" r:id="rId35"/>
    <p:sldLayoutId id="2147483991" r:id="rId36"/>
    <p:sldLayoutId id="2147483992" r:id="rId37"/>
    <p:sldLayoutId id="2147483993" r:id="rId38"/>
    <p:sldLayoutId id="2147483994" r:id="rId39"/>
    <p:sldLayoutId id="2147483995" r:id="rId40"/>
    <p:sldLayoutId id="2147483996" r:id="rId41"/>
    <p:sldLayoutId id="2147483997" r:id="rId42"/>
    <p:sldLayoutId id="2147483998" r:id="rId43"/>
  </p:sldLayoutIdLst>
  <p:transition spd="slow">
    <p:wipe/>
  </p:transition>
  <p:timing>
    <p:tnLst>
      <p:par>
        <p:cTn id="1" dur="indefinite" restart="never" nodeType="tmRoot"/>
      </p:par>
    </p:tnLst>
  </p:timing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tx2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hardenedlinux.github.io/firmware/2016/11/17/neutralize_ME_firmware_on_sandybridge_and_ivybridge.html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bedi.com/news/mythbusters-cve-2017-5689" TargetMode="External"/><Relationship Id="rId2" Type="http://schemas.openxmlformats.org/officeDocument/2006/relationships/hyperlink" Target="http://esec-lab.sogeti.com/posts/2016/05/30/smm-unchecked-pointer-vulnerability.html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Bp26rPw90Dc" TargetMode="External"/><Relationship Id="rId5" Type="http://schemas.openxmlformats.org/officeDocument/2006/relationships/hyperlink" Target="https://github.com/corna/me_cleaner" TargetMode="External"/><Relationship Id="rId4" Type="http://schemas.openxmlformats.org/officeDocument/2006/relationships/hyperlink" Target="https://recon.cx/2014/slides/Recon%202014%20Skochinsky.pdf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ubtitle 1"/>
          <p:cNvSpPr>
            <a:spLocks noGrp="1"/>
          </p:cNvSpPr>
          <p:nvPr>
            <p:ph type="subTitle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</a:bodyPr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Graham Sutherland</a:t>
            </a:r>
          </a:p>
        </p:txBody>
      </p:sp>
      <p:sp>
        <p:nvSpPr>
          <p:cNvPr id="40964" name="Text Placeholder 3"/>
          <p:cNvSpPr>
            <a:spLocks noGrp="1"/>
          </p:cNvSpPr>
          <p:nvPr>
            <p:ph type="body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Security Advisory EMEAR, Cisco Advanced Services</a:t>
            </a:r>
            <a:endParaRPr altLang="en-US" dirty="0">
              <a:ea typeface="ＭＳ Ｐゴシック" pitchFamily="34" charset="-128"/>
              <a:cs typeface="CiscoSans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altLang="en-US" dirty="0" smtClean="0">
                <a:ea typeface="ＭＳ Ｐゴシック" pitchFamily="34" charset="-128"/>
                <a:cs typeface="CiscoSans" pitchFamily="34" charset="0"/>
              </a:rPr>
              <a:t>44CON </a:t>
            </a:r>
            <a:r>
              <a:rPr lang="en-GB" altLang="en-US" dirty="0">
                <a:ea typeface="ＭＳ Ｐゴシック" pitchFamily="34" charset="-128"/>
                <a:cs typeface="CiscoSans" pitchFamily="34" charset="0"/>
              </a:rPr>
              <a:t>2017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kern="0" dirty="0" smtClean="0"/>
              <a:t>Secrets of the Motherboard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6020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7598042" cy="715107"/>
          </a:xfrm>
        </p:spPr>
        <p:txBody>
          <a:bodyPr/>
          <a:lstStyle/>
          <a:p>
            <a:r>
              <a:rPr lang="en-US" dirty="0" smtClean="0"/>
              <a:t>IME Debug Mode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75351" y="4133109"/>
            <a:ext cx="2993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Intel 7-Series (Z79/C600) Platform Controller Hub (PCH) Datasheet</a:t>
            </a:r>
          </a:p>
          <a:p>
            <a:pPr algn="ctr"/>
            <a:r>
              <a:rPr lang="en-GB" sz="6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Page 755, Section 22.1.2 </a:t>
            </a:r>
            <a:r>
              <a:rPr lang="en-GB" sz="600" i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“HSFS – Hardware Sequencing Flash Status Register”</a:t>
            </a:r>
            <a:endParaRPr lang="en-GB" sz="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225" y="1163996"/>
            <a:ext cx="5728252" cy="27149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68649" y="1078158"/>
            <a:ext cx="285627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solidFill>
                  <a:schemeClr val="bg1"/>
                </a:solidFill>
              </a:rPr>
              <a:t>Flash Descriptor Override Pin-Strap Status (FDOPSS)</a:t>
            </a:r>
          </a:p>
          <a:p>
            <a:endParaRPr lang="en-GB" sz="1600" dirty="0" smtClean="0">
              <a:solidFill>
                <a:schemeClr val="bg1"/>
              </a:solidFill>
            </a:endParaRPr>
          </a:p>
          <a:p>
            <a:r>
              <a:rPr lang="en-GB" sz="1600" dirty="0" smtClean="0">
                <a:solidFill>
                  <a:schemeClr val="bg1"/>
                </a:solidFill>
              </a:rPr>
              <a:t>“Read Only: This bit indicates the condition of the FDOPSS / Intel ME Debug Mode Pin-Strap.”</a:t>
            </a:r>
          </a:p>
          <a:p>
            <a:endParaRPr lang="en-GB" sz="1600" dirty="0" smtClean="0">
              <a:solidFill>
                <a:schemeClr val="bg1"/>
              </a:solidFill>
            </a:endParaRPr>
          </a:p>
          <a:p>
            <a:r>
              <a:rPr lang="en-GB" sz="1600" dirty="0" smtClean="0">
                <a:solidFill>
                  <a:schemeClr val="bg1"/>
                </a:solidFill>
              </a:rPr>
              <a:t>“The […] ME Debug Mode strap is set using external pull-up on HDA_SDO”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6331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7598042" cy="715107"/>
          </a:xfrm>
        </p:spPr>
        <p:txBody>
          <a:bodyPr/>
          <a:lstStyle/>
          <a:p>
            <a:r>
              <a:rPr lang="en-US" dirty="0" smtClean="0"/>
              <a:t>IME Debug Mode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75351" y="4133109"/>
            <a:ext cx="2993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Intel 7-Series (Z79/C600) Platform Controller Hub (PCH) Datasheet</a:t>
            </a:r>
          </a:p>
          <a:p>
            <a:pPr algn="ctr"/>
            <a:r>
              <a:rPr lang="en-GB" sz="6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Page 78, Table 2-26 </a:t>
            </a:r>
            <a:r>
              <a:rPr lang="en-GB" sz="600" i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“Functional Strap Definitions”</a:t>
            </a:r>
            <a:endParaRPr lang="en-GB" sz="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13" y="996462"/>
            <a:ext cx="7889375" cy="313664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52750" y="2452688"/>
            <a:ext cx="1162050" cy="733425"/>
          </a:xfrm>
          <a:prstGeom prst="rect">
            <a:avLst/>
          </a:pr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7119467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175" y="996462"/>
            <a:ext cx="7803650" cy="36320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7598042" cy="715107"/>
          </a:xfrm>
        </p:spPr>
        <p:txBody>
          <a:bodyPr/>
          <a:lstStyle/>
          <a:p>
            <a:r>
              <a:rPr lang="en-US" dirty="0" smtClean="0"/>
              <a:t>IME Debug Mode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75351" y="4133109"/>
            <a:ext cx="2993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Intel 7-Series (Z79/C600) Platform Controller Hub (PCH) Datasheet</a:t>
            </a:r>
          </a:p>
          <a:p>
            <a:pPr algn="ctr"/>
            <a:r>
              <a:rPr lang="en-GB" sz="6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Page 78, Table 2-26 </a:t>
            </a:r>
            <a:r>
              <a:rPr lang="en-GB" sz="600" i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“Functional Strap Definitions”</a:t>
            </a:r>
            <a:endParaRPr lang="en-GB" sz="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675425" y="4092312"/>
            <a:ext cx="273051" cy="244868"/>
          </a:xfrm>
          <a:prstGeom prst="ellipse">
            <a:avLst/>
          </a:pr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</p:txBody>
      </p:sp>
      <p:cxnSp>
        <p:nvCxnSpPr>
          <p:cNvPr id="9" name="Straight Arrow Connector 8"/>
          <p:cNvCxnSpPr>
            <a:endCxn id="7" idx="5"/>
          </p:cNvCxnSpPr>
          <p:nvPr/>
        </p:nvCxnSpPr>
        <p:spPr>
          <a:xfrm flipH="1" flipV="1">
            <a:off x="2908489" y="4301320"/>
            <a:ext cx="466538" cy="41092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5440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7598042" cy="715107"/>
          </a:xfrm>
        </p:spPr>
        <p:txBody>
          <a:bodyPr/>
          <a:lstStyle/>
          <a:p>
            <a:r>
              <a:rPr lang="en-US" dirty="0" smtClean="0"/>
              <a:t>Posted findings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071" y="1376363"/>
            <a:ext cx="3949967" cy="23725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08201" y="3845249"/>
            <a:ext cx="23477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Tweets by @</a:t>
            </a:r>
            <a:r>
              <a:rPr lang="en-GB" sz="800" dirty="0" err="1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whitequark</a:t>
            </a:r>
            <a:r>
              <a:rPr lang="en-GB" sz="8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used with permission.</a:t>
            </a:r>
            <a:endParaRPr lang="en-GB" sz="8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207" y="996462"/>
            <a:ext cx="3266865" cy="34564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94120" y="1971040"/>
            <a:ext cx="386080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900" dirty="0" smtClean="0"/>
              <a:t>***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13219900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6813"/>
            <a:ext cx="8345488" cy="3349185"/>
          </a:xfrm>
        </p:spPr>
        <p:txBody>
          <a:bodyPr/>
          <a:lstStyle/>
          <a:p>
            <a:pPr>
              <a:defRPr/>
            </a:pPr>
            <a:r>
              <a:rPr sz="2800" dirty="0" smtClean="0"/>
              <a:t>H</a:t>
            </a:r>
            <a:r>
              <a:rPr lang="en-GB" sz="2800" dirty="0" smtClean="0"/>
              <a:t>DA</a:t>
            </a:r>
            <a:r>
              <a:rPr sz="2800" dirty="0" smtClean="0"/>
              <a:t>_SDO is the HD Audio Serial Data Out line.</a:t>
            </a:r>
          </a:p>
          <a:p>
            <a:pPr lvl="1">
              <a:defRPr/>
            </a:pPr>
            <a:r>
              <a:rPr lang="en-US" sz="2000" dirty="0" smtClean="0"/>
              <a:t>This is a</a:t>
            </a:r>
            <a:r>
              <a:rPr sz="2000" dirty="0" smtClean="0"/>
              <a:t> physical wire from the PCH to the H</a:t>
            </a:r>
            <a:r>
              <a:rPr lang="en-GB" sz="2000" dirty="0" smtClean="0"/>
              <a:t>DA codec IC.</a:t>
            </a:r>
          </a:p>
          <a:p>
            <a:pPr lvl="1">
              <a:defRPr/>
            </a:pPr>
            <a:r>
              <a:rPr lang="en-GB" sz="2000" dirty="0" smtClean="0"/>
              <a:t>Unfortunately the PCH is a BGA part and it’s not an edge pin </a:t>
            </a:r>
            <a:r>
              <a:rPr lang="en-GB" sz="2000" dirty="0" smtClean="0">
                <a:sym typeface="Wingdings" panose="05000000000000000000" pitchFamily="2" charset="2"/>
              </a:rPr>
              <a:t></a:t>
            </a:r>
            <a:endParaRPr lang="en-GB" sz="2000" dirty="0" smtClean="0"/>
          </a:p>
          <a:p>
            <a:pPr>
              <a:defRPr/>
            </a:pPr>
            <a:r>
              <a:rPr lang="en-GB" sz="2800" dirty="0"/>
              <a:t>Pulling HDA_SDO </a:t>
            </a:r>
            <a:r>
              <a:rPr lang="en-GB" sz="2800" dirty="0" smtClean="0"/>
              <a:t>low at boot puts IME into debug mode.</a:t>
            </a:r>
          </a:p>
          <a:p>
            <a:pPr>
              <a:defRPr/>
            </a:pPr>
            <a:r>
              <a:rPr lang="en-GB" sz="2800" dirty="0" smtClean="0"/>
              <a:t>IME debug mode unlocks some registers.</a:t>
            </a:r>
          </a:p>
          <a:p>
            <a:pPr>
              <a:defRPr/>
            </a:pPr>
            <a:r>
              <a:rPr lang="en-GB" sz="2800" dirty="0" smtClean="0"/>
              <a:t>Intel says it “must not be asserted</a:t>
            </a:r>
            <a:r>
              <a:rPr lang="en-GB" sz="2800" dirty="0" smtClean="0"/>
              <a:t>”.</a:t>
            </a:r>
            <a:endParaRPr lang="en-GB" sz="2800" dirty="0" smtClean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What do we know?</a:t>
            </a:r>
          </a:p>
        </p:txBody>
      </p:sp>
    </p:spTree>
    <p:extLst>
      <p:ext uri="{BB962C8B-B14F-4D97-AF65-F5344CB8AC3E}">
        <p14:creationId xmlns:p14="http://schemas.microsoft.com/office/powerpoint/2010/main" val="84596928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6813"/>
            <a:ext cx="8345488" cy="3349185"/>
          </a:xfrm>
        </p:spPr>
        <p:txBody>
          <a:bodyPr/>
          <a:lstStyle/>
          <a:p>
            <a:pPr>
              <a:defRPr/>
            </a:pPr>
            <a:r>
              <a:rPr lang="en-GB" sz="2800" dirty="0" smtClean="0"/>
              <a:t>Aside from </a:t>
            </a:r>
            <a:r>
              <a:rPr lang="en-GB" sz="2800" dirty="0" err="1" smtClean="0"/>
              <a:t>config</a:t>
            </a:r>
            <a:r>
              <a:rPr lang="en-GB" sz="2800" dirty="0" smtClean="0"/>
              <a:t> registers, what does ME debug actually do?</a:t>
            </a:r>
          </a:p>
          <a:p>
            <a:pPr>
              <a:defRPr/>
            </a:pPr>
            <a:r>
              <a:rPr lang="en-GB" sz="2800" dirty="0" smtClean="0"/>
              <a:t>Where can we access HDA_SDO?</a:t>
            </a:r>
          </a:p>
          <a:p>
            <a:pPr>
              <a:defRPr/>
            </a:pPr>
            <a:r>
              <a:rPr lang="en-GB" sz="2800" dirty="0" smtClean="0"/>
              <a:t>What happens if we mess with those registers?</a:t>
            </a:r>
          </a:p>
          <a:p>
            <a:pPr>
              <a:defRPr/>
            </a:pPr>
            <a:endParaRPr lang="en-GB" sz="2800" dirty="0" smtClean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What don't we know?</a:t>
            </a:r>
          </a:p>
        </p:txBody>
      </p:sp>
    </p:spTree>
    <p:extLst>
      <p:ext uri="{BB962C8B-B14F-4D97-AF65-F5344CB8AC3E}">
        <p14:creationId xmlns:p14="http://schemas.microsoft.com/office/powerpoint/2010/main" val="156279517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6813"/>
            <a:ext cx="8345488" cy="3349185"/>
          </a:xfrm>
        </p:spPr>
        <p:txBody>
          <a:bodyPr/>
          <a:lstStyle/>
          <a:p>
            <a:pPr>
              <a:defRPr/>
            </a:pPr>
            <a:r>
              <a:rPr lang="en-GB" sz="2400" dirty="0" smtClean="0"/>
              <a:t>Always look for prior research!</a:t>
            </a:r>
          </a:p>
          <a:p>
            <a:pPr>
              <a:defRPr/>
            </a:pPr>
            <a:r>
              <a:rPr lang="en-GB" sz="2400" dirty="0" smtClean="0"/>
              <a:t>HDA_SDO strap already explored by </a:t>
            </a:r>
            <a:r>
              <a:rPr lang="en-GB" sz="2400" dirty="0" err="1" smtClean="0"/>
              <a:t>libreboot</a:t>
            </a:r>
            <a:r>
              <a:rPr lang="en-GB" sz="2400" dirty="0" smtClean="0"/>
              <a:t>/</a:t>
            </a:r>
            <a:r>
              <a:rPr lang="en-GB" sz="2400" dirty="0" err="1" smtClean="0"/>
              <a:t>coreboot</a:t>
            </a:r>
            <a:r>
              <a:rPr lang="en-GB" sz="2400" dirty="0" smtClean="0"/>
              <a:t> and </a:t>
            </a:r>
            <a:r>
              <a:rPr lang="en-GB" sz="2400" dirty="0" err="1" smtClean="0"/>
              <a:t>me_cleaner</a:t>
            </a:r>
            <a:r>
              <a:rPr lang="en-GB" sz="2400" dirty="0"/>
              <a:t> </a:t>
            </a:r>
            <a:r>
              <a:rPr lang="en-GB" sz="2400" dirty="0" smtClean="0"/>
              <a:t>folks</a:t>
            </a:r>
          </a:p>
          <a:p>
            <a:pPr>
              <a:defRPr/>
            </a:pPr>
            <a:r>
              <a:rPr lang="en-GB" sz="2400" dirty="0" smtClean="0"/>
              <a:t>Stops IME from executing </a:t>
            </a:r>
            <a:r>
              <a:rPr lang="en-GB" sz="2400" dirty="0" smtClean="0">
                <a:sym typeface="Wingdings" panose="05000000000000000000" pitchFamily="2" charset="2"/>
              </a:rPr>
              <a:t></a:t>
            </a:r>
          </a:p>
          <a:p>
            <a:pPr>
              <a:defRPr/>
            </a:pPr>
            <a:r>
              <a:rPr lang="en-GB" sz="2400" dirty="0" smtClean="0">
                <a:sym typeface="Wingdings" panose="05000000000000000000" pitchFamily="2" charset="2"/>
              </a:rPr>
              <a:t>Breaks integrated </a:t>
            </a:r>
            <a:r>
              <a:rPr lang="en-GB" sz="2400" dirty="0" err="1" smtClean="0">
                <a:sym typeface="Wingdings" panose="05000000000000000000" pitchFamily="2" charset="2"/>
              </a:rPr>
              <a:t>GbE</a:t>
            </a:r>
            <a:r>
              <a:rPr lang="en-GB" sz="2400" dirty="0" smtClean="0">
                <a:sym typeface="Wingdings" panose="05000000000000000000" pitchFamily="2" charset="2"/>
              </a:rPr>
              <a:t> NIC </a:t>
            </a:r>
          </a:p>
          <a:p>
            <a:pPr>
              <a:defRPr/>
            </a:pPr>
            <a:r>
              <a:rPr lang="en-GB" sz="2400" dirty="0" smtClean="0">
                <a:sym typeface="Wingdings" panose="05000000000000000000" pitchFamily="2" charset="2"/>
              </a:rPr>
              <a:t>Sets 30 minute shutdown timer </a:t>
            </a:r>
          </a:p>
          <a:p>
            <a:pPr>
              <a:defRPr/>
            </a:pPr>
            <a:r>
              <a:rPr lang="en-GB" sz="2400" dirty="0" smtClean="0">
                <a:sym typeface="Wingdings" panose="05000000000000000000" pitchFamily="2" charset="2"/>
              </a:rPr>
              <a:t>Intel ME sectors are signed </a:t>
            </a:r>
          </a:p>
          <a:p>
            <a:pPr marL="57136" indent="0">
              <a:buNone/>
              <a:defRPr/>
            </a:pPr>
            <a:endParaRPr lang="en-GB" sz="2400" dirty="0" smtClean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Someone else to the rescue</a:t>
            </a:r>
          </a:p>
        </p:txBody>
      </p:sp>
    </p:spTree>
    <p:extLst>
      <p:ext uri="{BB962C8B-B14F-4D97-AF65-F5344CB8AC3E}">
        <p14:creationId xmlns:p14="http://schemas.microsoft.com/office/powerpoint/2010/main" val="310264708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6813"/>
            <a:ext cx="8345488" cy="3349185"/>
          </a:xfrm>
        </p:spPr>
        <p:txBody>
          <a:bodyPr/>
          <a:lstStyle/>
          <a:p>
            <a:pPr>
              <a:defRPr/>
            </a:pPr>
            <a:r>
              <a:rPr lang="en-GB" sz="2400" dirty="0" smtClean="0"/>
              <a:t>Find HDA_SDO on board (HDA codec IC easiest)</a:t>
            </a:r>
          </a:p>
          <a:p>
            <a:pPr>
              <a:defRPr/>
            </a:pPr>
            <a:r>
              <a:rPr lang="en-GB" sz="2400" dirty="0" smtClean="0"/>
              <a:t>Pull HDA_SDO to GND to assert ME Debug strap</a:t>
            </a:r>
          </a:p>
          <a:p>
            <a:pPr>
              <a:defRPr/>
            </a:pPr>
            <a:r>
              <a:rPr lang="en-GB" sz="2400" dirty="0" smtClean="0"/>
              <a:t>Boot the system</a:t>
            </a:r>
          </a:p>
          <a:p>
            <a:pPr>
              <a:defRPr/>
            </a:pPr>
            <a:r>
              <a:rPr lang="en-GB" sz="2400" dirty="0" smtClean="0"/>
              <a:t>Dump ME firmware flash from mapped memory</a:t>
            </a:r>
          </a:p>
          <a:p>
            <a:pPr>
              <a:defRPr/>
            </a:pPr>
            <a:r>
              <a:rPr lang="en-GB" sz="2400" dirty="0" smtClean="0"/>
              <a:t>Neutralise with </a:t>
            </a:r>
            <a:r>
              <a:rPr lang="en-GB" sz="2400" dirty="0" err="1" smtClean="0"/>
              <a:t>me_cleaner</a:t>
            </a:r>
            <a:endParaRPr lang="en-GB" sz="2400" dirty="0" smtClean="0"/>
          </a:p>
          <a:p>
            <a:pPr>
              <a:defRPr/>
            </a:pPr>
            <a:r>
              <a:rPr lang="en-GB" sz="2400" dirty="0" smtClean="0"/>
              <a:t>Write neutralised image back to ME flash</a:t>
            </a:r>
          </a:p>
          <a:p>
            <a:pPr>
              <a:defRPr/>
            </a:pPr>
            <a:r>
              <a:rPr lang="en-GB" sz="2400" dirty="0" smtClean="0"/>
              <a:t>Reboot</a:t>
            </a:r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err="1" smtClean="0">
                <a:ea typeface="ＭＳ Ｐゴシック" pitchFamily="34" charset="-128"/>
                <a:cs typeface="CiscoSans" pitchFamily="34" charset="0"/>
              </a:rPr>
              <a:t>Neutralising</a:t>
            </a: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 IME </a:t>
            </a:r>
            <a:r>
              <a:rPr lang="en-GB" altLang="en-US" dirty="0" smtClean="0">
                <a:ea typeface="ＭＳ Ｐゴシック" pitchFamily="34" charset="-128"/>
                <a:cs typeface="CiscoSans" pitchFamily="34" charset="0"/>
              </a:rPr>
              <a:t>–</a:t>
            </a: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 option 1</a:t>
            </a:r>
          </a:p>
        </p:txBody>
      </p:sp>
    </p:spTree>
    <p:extLst>
      <p:ext uri="{BB962C8B-B14F-4D97-AF65-F5344CB8AC3E}">
        <p14:creationId xmlns:p14="http://schemas.microsoft.com/office/powerpoint/2010/main" val="332040870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6813"/>
            <a:ext cx="8345488" cy="3349185"/>
          </a:xfrm>
        </p:spPr>
        <p:txBody>
          <a:bodyPr/>
          <a:lstStyle/>
          <a:p>
            <a:pPr>
              <a:defRPr/>
            </a:pPr>
            <a:r>
              <a:rPr lang="en-GB" sz="2400" dirty="0" smtClean="0"/>
              <a:t>Find ME flash device on board (8-pin SPI flash)</a:t>
            </a:r>
          </a:p>
          <a:p>
            <a:pPr>
              <a:defRPr/>
            </a:pPr>
            <a:r>
              <a:rPr lang="en-GB" sz="2400" dirty="0" err="1" smtClean="0"/>
              <a:t>Desolder</a:t>
            </a:r>
            <a:r>
              <a:rPr lang="en-GB" sz="2400" dirty="0" smtClean="0"/>
              <a:t> it or use IC clip</a:t>
            </a:r>
          </a:p>
          <a:p>
            <a:pPr>
              <a:defRPr/>
            </a:pPr>
            <a:r>
              <a:rPr lang="en-GB" sz="2400" dirty="0" smtClean="0"/>
              <a:t>Use </a:t>
            </a:r>
            <a:r>
              <a:rPr lang="en-GB" sz="2400" dirty="0" err="1" smtClean="0"/>
              <a:t>flashrom</a:t>
            </a:r>
            <a:r>
              <a:rPr lang="en-GB" sz="2400" dirty="0" smtClean="0"/>
              <a:t> to dump the ME firmware flash</a:t>
            </a:r>
          </a:p>
          <a:p>
            <a:pPr>
              <a:defRPr/>
            </a:pPr>
            <a:r>
              <a:rPr lang="en-GB" sz="2400" dirty="0" smtClean="0"/>
              <a:t>Neutralise with </a:t>
            </a:r>
            <a:r>
              <a:rPr lang="en-GB" sz="2400" dirty="0" err="1" smtClean="0"/>
              <a:t>me_cleaner</a:t>
            </a:r>
            <a:endParaRPr lang="en-GB" sz="2400" dirty="0" smtClean="0"/>
          </a:p>
          <a:p>
            <a:pPr>
              <a:defRPr/>
            </a:pPr>
            <a:r>
              <a:rPr lang="en-GB" sz="2400" dirty="0" smtClean="0"/>
              <a:t>Write neutralised image back to ME flash</a:t>
            </a:r>
          </a:p>
          <a:p>
            <a:pPr>
              <a:defRPr/>
            </a:pPr>
            <a:r>
              <a:rPr lang="en-GB" sz="2400" dirty="0" smtClean="0"/>
              <a:t>Reboot</a:t>
            </a:r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err="1" smtClean="0">
                <a:ea typeface="ＭＳ Ｐゴシック" pitchFamily="34" charset="-128"/>
                <a:cs typeface="CiscoSans" pitchFamily="34" charset="0"/>
              </a:rPr>
              <a:t>Neutralising</a:t>
            </a: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 IME </a:t>
            </a:r>
            <a:r>
              <a:rPr lang="en-GB" altLang="en-US" dirty="0" smtClean="0">
                <a:ea typeface="ＭＳ Ｐゴシック" pitchFamily="34" charset="-128"/>
                <a:cs typeface="CiscoSans" pitchFamily="34" charset="0"/>
              </a:rPr>
              <a:t>–</a:t>
            </a: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 option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0063" y="4186238"/>
            <a:ext cx="74879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 smtClean="0">
                <a:hlinkClick r:id="rId2"/>
              </a:rPr>
              <a:t>[1] https</a:t>
            </a:r>
            <a:r>
              <a:rPr lang="en-GB" sz="1100" dirty="0">
                <a:hlinkClick r:id="rId2"/>
              </a:rPr>
              <a:t>://</a:t>
            </a:r>
            <a:r>
              <a:rPr lang="en-GB" sz="1100" dirty="0" smtClean="0">
                <a:hlinkClick r:id="rId2"/>
              </a:rPr>
              <a:t>hardenedlinux.github.io/firmware/2016/11/17/neutralize_ME_firmware_on_sandybridge_and_ivybridge.html</a:t>
            </a:r>
            <a:endParaRPr lang="en-GB" sz="1100" dirty="0" smtClean="0"/>
          </a:p>
        </p:txBody>
      </p:sp>
    </p:spTree>
    <p:extLst>
      <p:ext uri="{BB962C8B-B14F-4D97-AF65-F5344CB8AC3E}">
        <p14:creationId xmlns:p14="http://schemas.microsoft.com/office/powerpoint/2010/main" val="36834180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6813"/>
            <a:ext cx="8345488" cy="3349185"/>
          </a:xfrm>
        </p:spPr>
        <p:txBody>
          <a:bodyPr/>
          <a:lstStyle/>
          <a:p>
            <a:pPr>
              <a:defRPr/>
            </a:pPr>
            <a:r>
              <a:rPr lang="en-GB" sz="2000" dirty="0" smtClean="0"/>
              <a:t>ME firmware is split into partitions</a:t>
            </a:r>
          </a:p>
          <a:p>
            <a:pPr>
              <a:defRPr/>
            </a:pPr>
            <a:r>
              <a:rPr lang="en-GB" sz="2000" dirty="0" smtClean="0"/>
              <a:t>Partitions are signed (signature in partition header)</a:t>
            </a:r>
          </a:p>
          <a:p>
            <a:pPr>
              <a:defRPr/>
            </a:pPr>
            <a:r>
              <a:rPr lang="en-GB" sz="2000" dirty="0" smtClean="0"/>
              <a:t>Image starts with Firmware Partition Table (FPT)</a:t>
            </a:r>
          </a:p>
          <a:p>
            <a:pPr>
              <a:defRPr/>
            </a:pPr>
            <a:r>
              <a:rPr lang="en-GB" sz="2000" dirty="0" smtClean="0">
                <a:sym typeface="Wingdings" panose="05000000000000000000" pitchFamily="2" charset="2"/>
              </a:rPr>
              <a:t>FPT itself is </a:t>
            </a:r>
            <a:r>
              <a:rPr lang="en-GB" sz="2000" b="1" dirty="0" smtClean="0">
                <a:sym typeface="Wingdings" panose="05000000000000000000" pitchFamily="2" charset="2"/>
              </a:rPr>
              <a:t>not</a:t>
            </a:r>
            <a:r>
              <a:rPr lang="en-GB" sz="2000" dirty="0" smtClean="0">
                <a:sym typeface="Wingdings" panose="05000000000000000000" pitchFamily="2" charset="2"/>
              </a:rPr>
              <a:t> signed!</a:t>
            </a:r>
          </a:p>
          <a:p>
            <a:pPr>
              <a:defRPr/>
            </a:pPr>
            <a:r>
              <a:rPr lang="en-GB" sz="2000" dirty="0" smtClean="0">
                <a:sym typeface="Wingdings" panose="05000000000000000000" pitchFamily="2" charset="2"/>
              </a:rPr>
              <a:t>Can just remove partitions (and headers containing signature) and this does not trigger the shutdown timer.</a:t>
            </a:r>
          </a:p>
          <a:p>
            <a:pPr>
              <a:defRPr/>
            </a:pPr>
            <a:r>
              <a:rPr lang="en-GB" sz="2000" dirty="0" smtClean="0">
                <a:sym typeface="Wingdings" panose="05000000000000000000" pitchFamily="2" charset="2"/>
              </a:rPr>
              <a:t>Only partition that cannot be removed is factory partition (FTPR</a:t>
            </a:r>
            <a:r>
              <a:rPr lang="en-GB" sz="2000" dirty="0">
                <a:sym typeface="Wingdings" panose="05000000000000000000" pitchFamily="2" charset="2"/>
              </a:rPr>
              <a:t>)</a:t>
            </a:r>
            <a:endParaRPr lang="en-GB" sz="2000" dirty="0" smtClean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 smtClean="0">
                <a:ea typeface="ＭＳ Ｐゴシック" pitchFamily="34" charset="-128"/>
                <a:cs typeface="CiscoSans" pitchFamily="34" charset="0"/>
              </a:rPr>
              <a:t>m</a:t>
            </a:r>
            <a:r>
              <a:rPr altLang="en-US" dirty="0" err="1" smtClean="0">
                <a:ea typeface="ＭＳ Ｐゴシック" pitchFamily="34" charset="-128"/>
                <a:cs typeface="CiscoSans" pitchFamily="34" charset="0"/>
              </a:rPr>
              <a:t>e_cleaner</a:t>
            </a: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 approach</a:t>
            </a:r>
          </a:p>
        </p:txBody>
      </p:sp>
    </p:spTree>
    <p:extLst>
      <p:ext uri="{BB962C8B-B14F-4D97-AF65-F5344CB8AC3E}">
        <p14:creationId xmlns:p14="http://schemas.microsoft.com/office/powerpoint/2010/main" val="15360558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Tx/>
              <a:buNone/>
            </a:pP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Hello.</a:t>
            </a:r>
          </a:p>
        </p:txBody>
      </p:sp>
      <p:sp>
        <p:nvSpPr>
          <p:cNvPr id="3" name="Subtitle 1"/>
          <p:cNvSpPr txBox="1">
            <a:spLocks/>
          </p:cNvSpPr>
          <p:nvPr/>
        </p:nvSpPr>
        <p:spPr bwMode="auto">
          <a:xfrm>
            <a:off x="469496" y="3793198"/>
            <a:ext cx="8296421" cy="605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Char char="•"/>
              <a:defRPr lang="en-US" sz="15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GB" altLang="en-US" sz="1100" dirty="0" smtClean="0">
                <a:solidFill>
                  <a:schemeClr val="accent3"/>
                </a:solidFill>
                <a:ea typeface="ＭＳ Ｐゴシック" pitchFamily="34" charset="-128"/>
                <a:cs typeface="CiscoSans" pitchFamily="34" charset="0"/>
              </a:rPr>
              <a:t>Twitter: </a:t>
            </a:r>
            <a:r>
              <a:rPr lang="en-GB" altLang="en-US" sz="1100" dirty="0" smtClean="0">
                <a:solidFill>
                  <a:schemeClr val="bg1"/>
                </a:solidFill>
                <a:ea typeface="ＭＳ Ｐゴシック" pitchFamily="34" charset="-128"/>
                <a:cs typeface="CiscoSans" pitchFamily="34" charset="0"/>
              </a:rPr>
              <a:t>@</a:t>
            </a:r>
            <a:r>
              <a:rPr lang="en-GB" altLang="en-US" sz="1100" dirty="0" err="1" smtClean="0">
                <a:solidFill>
                  <a:schemeClr val="bg1"/>
                </a:solidFill>
                <a:ea typeface="ＭＳ Ｐゴシック" pitchFamily="34" charset="-128"/>
                <a:cs typeface="CiscoSans" pitchFamily="34" charset="0"/>
              </a:rPr>
              <a:t>gsuberland</a:t>
            </a:r>
            <a:endParaRPr lang="en-GB" altLang="en-US" sz="1100" dirty="0" smtClean="0">
              <a:solidFill>
                <a:schemeClr val="bg1"/>
              </a:solidFill>
              <a:ea typeface="ＭＳ Ｐゴシック" pitchFamily="34" charset="-128"/>
              <a:cs typeface="CiscoSans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altLang="en-US" sz="1100" dirty="0" err="1" smtClean="0">
                <a:solidFill>
                  <a:schemeClr val="accent3"/>
                </a:solidFill>
                <a:ea typeface="ＭＳ Ｐゴシック" pitchFamily="34" charset="-128"/>
                <a:cs typeface="CiscoSans" pitchFamily="34" charset="0"/>
              </a:rPr>
              <a:t>StackExchange</a:t>
            </a:r>
            <a:r>
              <a:rPr lang="en-GB" altLang="en-US" sz="1100" dirty="0" smtClean="0">
                <a:solidFill>
                  <a:schemeClr val="accent3"/>
                </a:solidFill>
                <a:ea typeface="ＭＳ Ｐゴシック" pitchFamily="34" charset="-128"/>
                <a:cs typeface="CiscoSans" pitchFamily="34" charset="0"/>
              </a:rPr>
              <a:t>: </a:t>
            </a:r>
            <a:r>
              <a:rPr lang="en-GB" altLang="en-US" sz="1100" dirty="0" smtClean="0">
                <a:solidFill>
                  <a:schemeClr val="bg1"/>
                </a:solidFill>
                <a:ea typeface="ＭＳ Ｐゴシック" pitchFamily="34" charset="-128"/>
                <a:cs typeface="CiscoSans" pitchFamily="34" charset="0"/>
              </a:rPr>
              <a:t>Polynomial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altLang="en-US" sz="1100" dirty="0" smtClean="0">
                <a:solidFill>
                  <a:schemeClr val="accent3"/>
                </a:solidFill>
                <a:ea typeface="ＭＳ Ｐゴシック" pitchFamily="34" charset="-128"/>
                <a:cs typeface="CiscoSans" pitchFamily="34" charset="0"/>
              </a:rPr>
              <a:t>Email:</a:t>
            </a:r>
            <a:r>
              <a:rPr lang="en-GB" altLang="en-US" sz="1100" dirty="0" smtClean="0">
                <a:solidFill>
                  <a:schemeClr val="bg1"/>
                </a:solidFill>
                <a:ea typeface="ＭＳ Ｐゴシック" pitchFamily="34" charset="-128"/>
                <a:cs typeface="CiscoSans" pitchFamily="34" charset="0"/>
              </a:rPr>
              <a:t> gsutherl@cisco.com</a:t>
            </a:r>
          </a:p>
        </p:txBody>
      </p:sp>
    </p:spTree>
    <p:extLst>
      <p:ext uri="{BB962C8B-B14F-4D97-AF65-F5344CB8AC3E}">
        <p14:creationId xmlns:p14="http://schemas.microsoft.com/office/powerpoint/2010/main" val="33428392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7598042" cy="715107"/>
          </a:xfrm>
        </p:spPr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09637" y="1838325"/>
            <a:ext cx="71723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>
                <a:solidFill>
                  <a:schemeClr val="bg1"/>
                </a:solidFill>
              </a:rPr>
              <a:t>These modifications require you to touch hardware, and that sucks.</a:t>
            </a:r>
          </a:p>
        </p:txBody>
      </p:sp>
    </p:spTree>
    <p:extLst>
      <p:ext uri="{BB962C8B-B14F-4D97-AF65-F5344CB8AC3E}">
        <p14:creationId xmlns:p14="http://schemas.microsoft.com/office/powerpoint/2010/main" val="36671539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7598042" cy="715107"/>
          </a:xfrm>
        </p:spPr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81088" y="1724025"/>
            <a:ext cx="685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>
                <a:solidFill>
                  <a:schemeClr val="bg1"/>
                </a:solidFill>
              </a:rPr>
              <a:t>No motherboard designer would expose IME straps in a way that we might abuse…</a:t>
            </a:r>
          </a:p>
        </p:txBody>
      </p:sp>
    </p:spTree>
    <p:extLst>
      <p:ext uri="{BB962C8B-B14F-4D97-AF65-F5344CB8AC3E}">
        <p14:creationId xmlns:p14="http://schemas.microsoft.com/office/powerpoint/2010/main" val="13413542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579" y="3140040"/>
            <a:ext cx="5793502" cy="8722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457" y="1279002"/>
            <a:ext cx="8701627" cy="15784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8413250" cy="715107"/>
          </a:xfrm>
        </p:spPr>
        <p:txBody>
          <a:bodyPr/>
          <a:lstStyle/>
          <a:p>
            <a:r>
              <a:rPr lang="en-US" dirty="0" smtClean="0"/>
              <a:t>Or would they? (Dell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555771" y="3184940"/>
            <a:ext cx="1147763" cy="646331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/>
                </a:solidFill>
              </a:rPr>
              <a:t>keyboard controller</a:t>
            </a:r>
            <a:endParaRPr lang="en-GB" dirty="0">
              <a:solidFill>
                <a:schemeClr val="bg2"/>
              </a:solidFill>
            </a:endParaRPr>
          </a:p>
        </p:txBody>
      </p: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>
            <a:off x="7015164" y="3508106"/>
            <a:ext cx="540607" cy="0"/>
          </a:xfrm>
          <a:prstGeom prst="straightConnector1">
            <a:avLst/>
          </a:prstGeom>
          <a:ln w="254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2737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844" y="1211399"/>
            <a:ext cx="6508731" cy="23629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8413250" cy="715107"/>
          </a:xfrm>
        </p:spPr>
        <p:txBody>
          <a:bodyPr/>
          <a:lstStyle/>
          <a:p>
            <a:r>
              <a:rPr lang="en-US" dirty="0" smtClean="0"/>
              <a:t>Or would they? (Toshiba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84262" y="3780252"/>
            <a:ext cx="1147763" cy="646331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/>
                </a:solidFill>
              </a:rPr>
              <a:t>keyboard controller</a:t>
            </a:r>
            <a:endParaRPr lang="en-GB" dirty="0">
              <a:solidFill>
                <a:schemeClr val="bg2"/>
              </a:solidFill>
            </a:endParaRPr>
          </a:p>
        </p:txBody>
      </p:sp>
      <p:cxnSp>
        <p:nvCxnSpPr>
          <p:cNvPr id="11" name="Straight Arrow Connector 10"/>
          <p:cNvCxnSpPr>
            <a:stCxn id="9" idx="0"/>
          </p:cNvCxnSpPr>
          <p:nvPr/>
        </p:nvCxnSpPr>
        <p:spPr>
          <a:xfrm flipV="1">
            <a:off x="1658144" y="3214688"/>
            <a:ext cx="0" cy="565564"/>
          </a:xfrm>
          <a:prstGeom prst="straightConnector1">
            <a:avLst/>
          </a:prstGeom>
          <a:ln w="254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6504" y="1211399"/>
            <a:ext cx="7478897" cy="1531445"/>
          </a:xfrm>
          <a:prstGeom prst="rect">
            <a:avLst/>
          </a:prstGeom>
          <a:ln w="5080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7285117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7598042" cy="715107"/>
          </a:xfrm>
        </p:spPr>
        <p:txBody>
          <a:bodyPr/>
          <a:lstStyle/>
          <a:p>
            <a:r>
              <a:rPr lang="en-US" dirty="0" smtClean="0"/>
              <a:t>Or would they? (Acer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01" y="1124875"/>
            <a:ext cx="6846287" cy="15919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388" y="2898458"/>
            <a:ext cx="5013787" cy="102197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494587" y="1179926"/>
            <a:ext cx="1147763" cy="646331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/>
                </a:solidFill>
              </a:rPr>
              <a:t>keyboard controller</a:t>
            </a:r>
            <a:endParaRPr lang="en-GB" dirty="0">
              <a:solidFill>
                <a:schemeClr val="bg2"/>
              </a:solidFill>
            </a:endParaRPr>
          </a:p>
        </p:txBody>
      </p: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 flipV="1">
            <a:off x="7042149" y="1503091"/>
            <a:ext cx="452438" cy="1"/>
          </a:xfrm>
          <a:prstGeom prst="straightConnector1">
            <a:avLst/>
          </a:prstGeom>
          <a:ln w="254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3470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8413250" cy="715107"/>
          </a:xfrm>
        </p:spPr>
        <p:txBody>
          <a:bodyPr/>
          <a:lstStyle/>
          <a:p>
            <a:r>
              <a:rPr lang="en-US" dirty="0" smtClean="0"/>
              <a:t>Or would they?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498" y="1117358"/>
            <a:ext cx="4391104" cy="349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4651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6813"/>
            <a:ext cx="8345488" cy="3349185"/>
          </a:xfrm>
        </p:spPr>
        <p:txBody>
          <a:bodyPr/>
          <a:lstStyle/>
          <a:p>
            <a:pPr>
              <a:defRPr/>
            </a:pPr>
            <a:r>
              <a:rPr lang="en-GB" sz="2800" dirty="0" smtClean="0"/>
              <a:t>“Let’s expose HDA_SDO externally!”</a:t>
            </a:r>
          </a:p>
          <a:p>
            <a:pPr>
              <a:defRPr/>
            </a:pPr>
            <a:r>
              <a:rPr lang="en-GB" sz="2800" dirty="0" smtClean="0"/>
              <a:t>Intel HD Audio specification</a:t>
            </a:r>
          </a:p>
          <a:p>
            <a:pPr>
              <a:defRPr/>
            </a:pPr>
            <a:r>
              <a:rPr lang="en-GB" sz="2800" dirty="0" smtClean="0"/>
              <a:t>6.12 - Hot Attach Mechanisms</a:t>
            </a:r>
          </a:p>
          <a:p>
            <a:pPr>
              <a:defRPr/>
            </a:pPr>
            <a:endParaRPr lang="en-GB" sz="2800" dirty="0" smtClean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Broken by specification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320" y="2776020"/>
            <a:ext cx="3555934" cy="17399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2940" y="3042720"/>
            <a:ext cx="4396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smtClean="0"/>
              <a:t>“An </a:t>
            </a:r>
            <a:r>
              <a:rPr lang="en-GB" i="1" dirty="0"/>
              <a:t>important feature for High Definition Audio is supporting hot attach. A typical example is connecting the Codec on the docking station</a:t>
            </a:r>
            <a:r>
              <a:rPr lang="en-GB" i="1" dirty="0" smtClean="0"/>
              <a:t>.”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50492920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6813"/>
            <a:ext cx="8345488" cy="3349185"/>
          </a:xfrm>
        </p:spPr>
        <p:txBody>
          <a:bodyPr/>
          <a:lstStyle/>
          <a:p>
            <a:pPr>
              <a:defRPr/>
            </a:pPr>
            <a:r>
              <a:rPr lang="en-GB" sz="2800" b="1" dirty="0" smtClean="0"/>
              <a:t>Idea: </a:t>
            </a:r>
            <a:r>
              <a:rPr lang="en-GB" sz="2800" dirty="0" smtClean="0"/>
              <a:t>assert ME Debug strap via docking connector on a laptop. No disassembly!</a:t>
            </a:r>
          </a:p>
          <a:p>
            <a:pPr>
              <a:defRPr/>
            </a:pPr>
            <a:r>
              <a:rPr lang="en-GB" sz="2800" b="1" dirty="0" smtClean="0"/>
              <a:t>Reality: </a:t>
            </a:r>
            <a:r>
              <a:rPr lang="en-GB" sz="2800" dirty="0" smtClean="0"/>
              <a:t>docking connectors are proprietary, change between laptop models, and aren’t documented.</a:t>
            </a:r>
          </a:p>
          <a:p>
            <a:pPr>
              <a:defRPr/>
            </a:pPr>
            <a:r>
              <a:rPr lang="en-GB" sz="2800" dirty="0" smtClean="0"/>
              <a:t>Looked pretty hard, didn’t find anyone using hot attach on a docking connector </a:t>
            </a:r>
            <a:r>
              <a:rPr lang="en-GB" sz="2800" dirty="0" smtClean="0">
                <a:sym typeface="Wingdings" panose="05000000000000000000" pitchFamily="2" charset="2"/>
              </a:rPr>
              <a:t></a:t>
            </a:r>
            <a:endParaRPr lang="en-GB" sz="2800" dirty="0" smtClean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Docking</a:t>
            </a:r>
          </a:p>
        </p:txBody>
      </p:sp>
    </p:spTree>
    <p:extLst>
      <p:ext uri="{BB962C8B-B14F-4D97-AF65-F5344CB8AC3E}">
        <p14:creationId xmlns:p14="http://schemas.microsoft.com/office/powerpoint/2010/main" val="74879310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3200" dirty="0" smtClean="0"/>
              <a:t>Identify and document convenient locations to interfere with IME (HDA_SDO pins, ME firmware flash IC) on various platforms.</a:t>
            </a:r>
          </a:p>
          <a:p>
            <a:r>
              <a:rPr lang="en-GB" sz="3200" b="1" dirty="0" smtClean="0"/>
              <a:t>Find a way to restore </a:t>
            </a:r>
            <a:r>
              <a:rPr lang="en-GB" sz="3200" b="1" dirty="0" err="1" smtClean="0"/>
              <a:t>GbE</a:t>
            </a:r>
            <a:r>
              <a:rPr lang="en-GB" sz="3200" b="1" dirty="0" smtClean="0"/>
              <a:t> NIC without ME access.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work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82696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7598042" cy="715107"/>
          </a:xfrm>
        </p:spPr>
        <p:txBody>
          <a:bodyPr/>
          <a:lstStyle/>
          <a:p>
            <a:r>
              <a:rPr lang="en-US" dirty="0" smtClean="0"/>
              <a:t>Except…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09637" y="1838325"/>
            <a:ext cx="7172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>
                <a:solidFill>
                  <a:schemeClr val="bg1"/>
                </a:solidFill>
              </a:rPr>
              <a:t>Someone found a better way!</a:t>
            </a:r>
          </a:p>
        </p:txBody>
      </p:sp>
    </p:spTree>
    <p:extLst>
      <p:ext uri="{BB962C8B-B14F-4D97-AF65-F5344CB8AC3E}">
        <p14:creationId xmlns:p14="http://schemas.microsoft.com/office/powerpoint/2010/main" val="37464438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7598042" cy="715107"/>
          </a:xfrm>
        </p:spPr>
        <p:txBody>
          <a:bodyPr/>
          <a:lstStyle/>
          <a:p>
            <a:r>
              <a:rPr lang="en-US" dirty="0" smtClean="0"/>
              <a:t>Where it all began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093888" y="2560622"/>
            <a:ext cx="23477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Tweets by @</a:t>
            </a:r>
            <a:r>
              <a:rPr lang="en-GB" sz="800" dirty="0" err="1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whitequark</a:t>
            </a:r>
            <a:r>
              <a:rPr lang="en-GB" sz="8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used with permission.</a:t>
            </a:r>
            <a:endParaRPr lang="en-GB" sz="8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272" y="996462"/>
            <a:ext cx="3582027" cy="14936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3186" y="996462"/>
            <a:ext cx="3253393" cy="14893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272" y="2567701"/>
            <a:ext cx="2740978" cy="193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433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800" dirty="0" smtClean="0"/>
              <a:t>High Availability Platform</a:t>
            </a:r>
          </a:p>
          <a:p>
            <a:r>
              <a:rPr lang="en-GB" sz="2800" dirty="0" smtClean="0"/>
              <a:t>Hidden flag to disable ME</a:t>
            </a:r>
          </a:p>
          <a:p>
            <a:r>
              <a:rPr lang="en-GB" sz="2800" dirty="0" smtClean="0"/>
              <a:t>Discovered </a:t>
            </a:r>
            <a:r>
              <a:rPr lang="en-GB" sz="2800" dirty="0"/>
              <a:t>by Mark </a:t>
            </a:r>
            <a:r>
              <a:rPr lang="en-GB" sz="2800" dirty="0" err="1"/>
              <a:t>Ermolov</a:t>
            </a:r>
            <a:r>
              <a:rPr lang="en-GB" sz="2800" dirty="0"/>
              <a:t>, Maxim </a:t>
            </a:r>
            <a:r>
              <a:rPr lang="en-GB" sz="2800" dirty="0" err="1" smtClean="0"/>
              <a:t>Goryachy</a:t>
            </a:r>
            <a:r>
              <a:rPr lang="en-GB" sz="2800" dirty="0" smtClean="0"/>
              <a:t/>
            </a:r>
            <a:br>
              <a:rPr lang="en-GB" sz="2800" dirty="0" smtClean="0"/>
            </a:br>
            <a:r>
              <a:rPr lang="en-GB" sz="1600" dirty="0" smtClean="0">
                <a:solidFill>
                  <a:schemeClr val="bg2"/>
                </a:solidFill>
              </a:rPr>
              <a:t>http</a:t>
            </a:r>
            <a:r>
              <a:rPr lang="en-GB" sz="1600" dirty="0">
                <a:solidFill>
                  <a:schemeClr val="bg2"/>
                </a:solidFill>
              </a:rPr>
              <a:t>://</a:t>
            </a:r>
            <a:r>
              <a:rPr lang="en-GB" sz="1600" dirty="0" smtClean="0">
                <a:solidFill>
                  <a:schemeClr val="bg2"/>
                </a:solidFill>
              </a:rPr>
              <a:t>blog.ptsecurity.com/2017/08/disabling-intel-me.html</a:t>
            </a:r>
            <a:endParaRPr lang="en-GB" sz="1200" dirty="0" smtClean="0">
              <a:solidFill>
                <a:schemeClr val="bg2"/>
              </a:solidFill>
            </a:endParaRPr>
          </a:p>
          <a:p>
            <a:r>
              <a:rPr lang="en-GB" sz="2800" dirty="0" smtClean="0"/>
              <a:t>Released into </a:t>
            </a:r>
            <a:r>
              <a:rPr lang="en-GB" sz="2800" dirty="0" err="1" smtClean="0"/>
              <a:t>me_cleaner</a:t>
            </a:r>
            <a:r>
              <a:rPr lang="en-GB" sz="2800" dirty="0" smtClean="0"/>
              <a:t> in August 2017.</a:t>
            </a:r>
          </a:p>
          <a:p>
            <a:r>
              <a:rPr lang="en-GB" sz="2800" dirty="0" smtClean="0"/>
              <a:t>Still breaks </a:t>
            </a:r>
            <a:r>
              <a:rPr lang="en-GB" sz="2800" dirty="0" err="1" smtClean="0"/>
              <a:t>GbE</a:t>
            </a:r>
            <a:r>
              <a:rPr lang="en-GB" sz="2800" dirty="0" smtClean="0"/>
              <a:t> NIC in many cases though.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600" dirty="0" smtClean="0"/>
              <a:t>HAP</a:t>
            </a:r>
            <a:endParaRPr lang="en-GB" sz="4600" dirty="0"/>
          </a:p>
        </p:txBody>
      </p:sp>
    </p:spTree>
    <p:extLst>
      <p:ext uri="{BB962C8B-B14F-4D97-AF65-F5344CB8AC3E}">
        <p14:creationId xmlns:p14="http://schemas.microsoft.com/office/powerpoint/2010/main" val="366036830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797936" cy="2569946"/>
          </a:xfrm>
        </p:spPr>
        <p:txBody>
          <a:bodyPr/>
          <a:lstStyle/>
          <a:p>
            <a:pPr>
              <a:buFontTx/>
              <a:buNone/>
            </a:pP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Section 2: Architectural security issues</a:t>
            </a:r>
          </a:p>
        </p:txBody>
      </p:sp>
    </p:spTree>
    <p:extLst>
      <p:ext uri="{BB962C8B-B14F-4D97-AF65-F5344CB8AC3E}">
        <p14:creationId xmlns:p14="http://schemas.microsoft.com/office/powerpoint/2010/main" val="33936640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3200" dirty="0" smtClean="0"/>
              <a:t>“Privileged” buses with non-privileged devices on them.</a:t>
            </a:r>
          </a:p>
          <a:p>
            <a:r>
              <a:rPr lang="en-GB" sz="3200" dirty="0" smtClean="0"/>
              <a:t>Security-critical devices (keyboard, TPM, NIC) sharing a bus with other devices.</a:t>
            </a:r>
          </a:p>
          <a:p>
            <a:endParaRPr lang="en-GB" sz="32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Architectural security concerns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8750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3200" dirty="0" smtClean="0"/>
              <a:t>Look at all the motherboards!</a:t>
            </a:r>
          </a:p>
          <a:p>
            <a:r>
              <a:rPr lang="en-GB" sz="3200" dirty="0" smtClean="0"/>
              <a:t>… expensive?</a:t>
            </a:r>
            <a:endParaRPr lang="en-GB" sz="3200" dirty="0"/>
          </a:p>
          <a:p>
            <a:r>
              <a:rPr lang="en-GB" sz="3200" dirty="0" smtClean="0"/>
              <a:t>Leaked docs &amp; right to repair </a:t>
            </a:r>
            <a:r>
              <a:rPr lang="en-GB" sz="3200" dirty="0" err="1" smtClean="0"/>
              <a:t>ftw</a:t>
            </a:r>
            <a:r>
              <a:rPr lang="en-GB" sz="3200" dirty="0" smtClean="0"/>
              <a:t> :D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 we find these?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55979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8413250" cy="715107"/>
          </a:xfrm>
        </p:spPr>
        <p:txBody>
          <a:bodyPr/>
          <a:lstStyle/>
          <a:p>
            <a:r>
              <a:rPr lang="en-US" sz="3200" dirty="0" smtClean="0"/>
              <a:t>Why does my RAM have access to the NIC?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31" y="1099433"/>
            <a:ext cx="5589157" cy="11311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631" y="2297123"/>
            <a:ext cx="3283773" cy="22367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2366" y="2297123"/>
            <a:ext cx="3743325" cy="13720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2366" y="3704353"/>
            <a:ext cx="2909887" cy="8295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94487" y="1091281"/>
            <a:ext cx="1563688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2"/>
                </a:solidFill>
              </a:rPr>
              <a:t>DIMM socket</a:t>
            </a:r>
            <a:endParaRPr lang="en-GB" dirty="0">
              <a:solidFill>
                <a:schemeClr val="bg2"/>
              </a:solidFill>
            </a:endParaRPr>
          </a:p>
        </p:txBody>
      </p:sp>
      <p:cxnSp>
        <p:nvCxnSpPr>
          <p:cNvPr id="9" name="Straight Arrow Connector 8"/>
          <p:cNvCxnSpPr>
            <a:stCxn id="8" idx="1"/>
          </p:cNvCxnSpPr>
          <p:nvPr/>
        </p:nvCxnSpPr>
        <p:spPr>
          <a:xfrm flipH="1">
            <a:off x="5648325" y="1275947"/>
            <a:ext cx="1046162" cy="187692"/>
          </a:xfrm>
          <a:prstGeom prst="straightConnector1">
            <a:avLst/>
          </a:prstGeom>
          <a:ln w="254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46912" y="1740098"/>
            <a:ext cx="1654175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2"/>
                </a:solidFill>
              </a:rPr>
              <a:t>LAN controller</a:t>
            </a:r>
            <a:endParaRPr lang="en-GB" dirty="0">
              <a:solidFill>
                <a:schemeClr val="bg2"/>
              </a:solidFill>
            </a:endParaRPr>
          </a:p>
        </p:txBody>
      </p:sp>
      <p:cxnSp>
        <p:nvCxnSpPr>
          <p:cNvPr id="11" name="Straight Arrow Connector 10"/>
          <p:cNvCxnSpPr>
            <a:stCxn id="10" idx="1"/>
          </p:cNvCxnSpPr>
          <p:nvPr/>
        </p:nvCxnSpPr>
        <p:spPr>
          <a:xfrm flipH="1">
            <a:off x="5276850" y="1924764"/>
            <a:ext cx="1770062" cy="551736"/>
          </a:xfrm>
          <a:prstGeom prst="straightConnector1">
            <a:avLst/>
          </a:prstGeom>
          <a:ln w="254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0106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281355"/>
            <a:ext cx="8413250" cy="715107"/>
          </a:xfrm>
        </p:spPr>
        <p:txBody>
          <a:bodyPr/>
          <a:lstStyle/>
          <a:p>
            <a:r>
              <a:rPr lang="en-US" sz="3200" dirty="0" smtClean="0"/>
              <a:t>Why does my RAM have access to the </a:t>
            </a:r>
            <a:r>
              <a:rPr lang="en-US" sz="3200" dirty="0" err="1" smtClean="0"/>
              <a:t>WiFi</a:t>
            </a:r>
            <a:r>
              <a:rPr lang="en-US" sz="3200" dirty="0" smtClean="0"/>
              <a:t>?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425" y="1396642"/>
            <a:ext cx="3922213" cy="11113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572" y="2660561"/>
            <a:ext cx="4350103" cy="121306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384800" y="1579981"/>
            <a:ext cx="1563688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2"/>
                </a:solidFill>
              </a:rPr>
              <a:t>DIMM socket</a:t>
            </a:r>
            <a:endParaRPr lang="en-GB" dirty="0">
              <a:solidFill>
                <a:schemeClr val="bg2"/>
              </a:solidFill>
            </a:endParaRPr>
          </a:p>
        </p:txBody>
      </p:sp>
      <p:cxnSp>
        <p:nvCxnSpPr>
          <p:cNvPr id="11" name="Straight Arrow Connector 10"/>
          <p:cNvCxnSpPr>
            <a:stCxn id="10" idx="1"/>
            <a:endCxn id="8" idx="3"/>
          </p:cNvCxnSpPr>
          <p:nvPr/>
        </p:nvCxnSpPr>
        <p:spPr>
          <a:xfrm flipH="1">
            <a:off x="4338638" y="1764647"/>
            <a:ext cx="1046162" cy="187692"/>
          </a:xfrm>
          <a:prstGeom prst="straightConnector1">
            <a:avLst/>
          </a:prstGeom>
          <a:ln w="254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084388" y="3165893"/>
            <a:ext cx="1563688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 err="1" smtClean="0">
                <a:solidFill>
                  <a:schemeClr val="bg2"/>
                </a:solidFill>
              </a:rPr>
              <a:t>WiFi</a:t>
            </a:r>
            <a:r>
              <a:rPr lang="en-GB" dirty="0" smtClean="0">
                <a:solidFill>
                  <a:schemeClr val="bg2"/>
                </a:solidFill>
              </a:rPr>
              <a:t> </a:t>
            </a:r>
            <a:r>
              <a:rPr lang="en-GB" dirty="0" err="1" smtClean="0">
                <a:solidFill>
                  <a:schemeClr val="bg2"/>
                </a:solidFill>
              </a:rPr>
              <a:t>SoC</a:t>
            </a:r>
            <a:endParaRPr lang="en-GB" dirty="0">
              <a:solidFill>
                <a:schemeClr val="bg2"/>
              </a:solidFill>
            </a:endParaRPr>
          </a:p>
        </p:txBody>
      </p:sp>
      <p:cxnSp>
        <p:nvCxnSpPr>
          <p:cNvPr id="17" name="Straight Arrow Connector 16"/>
          <p:cNvCxnSpPr>
            <a:stCxn id="16" idx="3"/>
            <a:endCxn id="9" idx="1"/>
          </p:cNvCxnSpPr>
          <p:nvPr/>
        </p:nvCxnSpPr>
        <p:spPr>
          <a:xfrm flipV="1">
            <a:off x="3648076" y="3267092"/>
            <a:ext cx="831496" cy="83467"/>
          </a:xfrm>
          <a:prstGeom prst="straightConnector1">
            <a:avLst/>
          </a:prstGeom>
          <a:ln w="254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04354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4500" y="0"/>
            <a:ext cx="7598042" cy="715107"/>
          </a:xfrm>
        </p:spPr>
        <p:txBody>
          <a:bodyPr/>
          <a:lstStyle/>
          <a:p>
            <a:r>
              <a:rPr lang="en-US" sz="2800" dirty="0" smtClean="0"/>
              <a:t>New proposed concept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909637" y="1838325"/>
            <a:ext cx="71723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600" dirty="0" smtClean="0">
                <a:solidFill>
                  <a:schemeClr val="bg1"/>
                </a:solidFill>
              </a:rPr>
              <a:t>Internet of DIMMs</a:t>
            </a:r>
          </a:p>
        </p:txBody>
      </p:sp>
    </p:spTree>
    <p:extLst>
      <p:ext uri="{BB962C8B-B14F-4D97-AF65-F5344CB8AC3E}">
        <p14:creationId xmlns:p14="http://schemas.microsoft.com/office/powerpoint/2010/main" val="6548906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800" dirty="0" smtClean="0"/>
              <a:t>IC on DIMM used to store RAM </a:t>
            </a:r>
            <a:r>
              <a:rPr lang="en-GB" sz="2800" dirty="0" err="1" smtClean="0"/>
              <a:t>config</a:t>
            </a:r>
            <a:r>
              <a:rPr lang="en-GB" sz="2800" dirty="0" smtClean="0"/>
              <a:t> data</a:t>
            </a:r>
          </a:p>
          <a:p>
            <a:r>
              <a:rPr lang="en-GB" sz="2800" dirty="0" smtClean="0"/>
              <a:t>Talks via </a:t>
            </a:r>
            <a:r>
              <a:rPr lang="en-GB" sz="2800" dirty="0" err="1" smtClean="0"/>
              <a:t>SMBus</a:t>
            </a:r>
            <a:r>
              <a:rPr lang="en-GB" sz="2800" dirty="0" smtClean="0"/>
              <a:t> to PCH</a:t>
            </a:r>
          </a:p>
          <a:p>
            <a:r>
              <a:rPr lang="en-GB" sz="2800" dirty="0" smtClean="0"/>
              <a:t>Should be an </a:t>
            </a:r>
            <a:r>
              <a:rPr lang="en-GB" sz="2800" dirty="0" err="1" smtClean="0"/>
              <a:t>SMBus</a:t>
            </a:r>
            <a:r>
              <a:rPr lang="en-GB" sz="2800" dirty="0" smtClean="0"/>
              <a:t> slave device</a:t>
            </a:r>
          </a:p>
          <a:p>
            <a:r>
              <a:rPr lang="en-GB" sz="2800" dirty="0" err="1" smtClean="0"/>
              <a:t>SMBus</a:t>
            </a:r>
            <a:r>
              <a:rPr lang="en-GB" sz="2800" dirty="0" smtClean="0"/>
              <a:t> is </a:t>
            </a:r>
            <a:r>
              <a:rPr lang="en-GB" sz="2800" dirty="0" err="1" smtClean="0"/>
              <a:t>multimaster</a:t>
            </a:r>
            <a:r>
              <a:rPr lang="en-GB" sz="2800" dirty="0" smtClean="0"/>
              <a:t> by design</a:t>
            </a:r>
          </a:p>
          <a:p>
            <a:r>
              <a:rPr lang="en-GB" sz="2800" dirty="0" smtClean="0"/>
              <a:t>What’s stopping it? (nothing)</a:t>
            </a:r>
          </a:p>
          <a:p>
            <a:endParaRPr lang="en-GB" sz="28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Serial Presence Detect (SPD)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19" y="946344"/>
            <a:ext cx="7794002" cy="356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114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800" dirty="0" smtClean="0"/>
              <a:t>SPD IC == EEPROM</a:t>
            </a:r>
          </a:p>
          <a:p>
            <a:r>
              <a:rPr lang="en-GB" sz="2800" dirty="0" smtClean="0"/>
              <a:t>Common: ST M34xx, Microchip 34AAxx, </a:t>
            </a:r>
            <a:r>
              <a:rPr lang="en-GB" sz="2800" dirty="0"/>
              <a:t>Micron </a:t>
            </a:r>
            <a:r>
              <a:rPr lang="en-GB" sz="2800" dirty="0" smtClean="0"/>
              <a:t>TN-04-42</a:t>
            </a:r>
          </a:p>
          <a:p>
            <a:r>
              <a:rPr lang="en-GB" sz="2800" dirty="0" smtClean="0"/>
              <a:t>Fairly ubiquitous pinout (3x address select, </a:t>
            </a:r>
            <a:r>
              <a:rPr lang="en-GB" sz="2800" dirty="0" err="1" smtClean="0"/>
              <a:t>Vss</a:t>
            </a:r>
            <a:r>
              <a:rPr lang="en-GB" sz="2800" dirty="0" smtClean="0"/>
              <a:t>, SDA, SCL, write control, VCC)</a:t>
            </a:r>
            <a:endParaRPr lang="en-GB" sz="2800" dirty="0"/>
          </a:p>
          <a:p>
            <a:r>
              <a:rPr lang="en-GB" sz="2800" dirty="0" smtClean="0"/>
              <a:t>Coincidence: ATTiny85 has compatible pinout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41149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MCU as an SPD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219" y="2772825"/>
            <a:ext cx="6498582" cy="1263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354" y="1140503"/>
            <a:ext cx="1924296" cy="134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47320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975360"/>
            <a:ext cx="8345488" cy="3540638"/>
          </a:xfrm>
        </p:spPr>
        <p:txBody>
          <a:bodyPr/>
          <a:lstStyle/>
          <a:p>
            <a:pPr>
              <a:defRPr/>
            </a:pPr>
            <a:r>
              <a:rPr sz="1800" dirty="0" smtClean="0"/>
              <a:t>Identifying security issues with modern computer hardware (treat it just like </a:t>
            </a:r>
            <a:r>
              <a:rPr sz="1800" dirty="0" err="1" smtClean="0"/>
              <a:t>IoT</a:t>
            </a:r>
            <a:r>
              <a:rPr sz="1800" dirty="0" smtClean="0"/>
              <a:t> devices!)</a:t>
            </a:r>
          </a:p>
          <a:p>
            <a:pPr>
              <a:defRPr/>
            </a:pPr>
            <a:r>
              <a:rPr lang="en-GB" sz="1800" dirty="0" smtClean="0"/>
              <a:t>Attempts </a:t>
            </a:r>
            <a:r>
              <a:rPr lang="en-GB" sz="1800" dirty="0"/>
              <a:t>at restoring privacy, ownership, and </a:t>
            </a:r>
            <a:r>
              <a:rPr lang="en-GB" sz="1800" dirty="0" smtClean="0"/>
              <a:t>security</a:t>
            </a:r>
          </a:p>
          <a:p>
            <a:pPr>
              <a:defRPr/>
            </a:pPr>
            <a:r>
              <a:rPr lang="en-GB" sz="1800" dirty="0" smtClean="0"/>
              <a:t>Architectural failings in hardware design</a:t>
            </a:r>
            <a:endParaRPr lang="en-GB" sz="1800" dirty="0"/>
          </a:p>
          <a:p>
            <a:pPr>
              <a:defRPr/>
            </a:pPr>
            <a:r>
              <a:rPr sz="1800" dirty="0" smtClean="0"/>
              <a:t>Code and data persistence</a:t>
            </a:r>
          </a:p>
          <a:p>
            <a:pPr>
              <a:defRPr/>
            </a:pPr>
            <a:r>
              <a:rPr lang="en-US" sz="1800" dirty="0" smtClean="0"/>
              <a:t>Secure hardware re-use</a:t>
            </a:r>
            <a:endParaRPr sz="1800" dirty="0" smtClean="0"/>
          </a:p>
          <a:p>
            <a:pPr>
              <a:defRPr/>
            </a:pPr>
            <a:r>
              <a:rPr lang="en-US" sz="1800" dirty="0" smtClean="0"/>
              <a:t>Amusing findings along the way</a:t>
            </a:r>
            <a:endParaRPr sz="1800" dirty="0" smtClean="0"/>
          </a:p>
          <a:p>
            <a:pPr>
              <a:defRPr/>
            </a:pPr>
            <a:r>
              <a:rPr lang="en-US" sz="1800" dirty="0" smtClean="0"/>
              <a:t>Why this talk?</a:t>
            </a:r>
            <a:endParaRPr sz="1800" dirty="0" smtClean="0"/>
          </a:p>
          <a:p>
            <a:pPr lvl="1">
              <a:defRPr/>
            </a:pPr>
            <a:r>
              <a:rPr sz="1400" dirty="0" smtClean="0"/>
              <a:t>Many talks focus on single issue(s)</a:t>
            </a:r>
          </a:p>
          <a:p>
            <a:pPr lvl="1">
              <a:defRPr/>
            </a:pPr>
            <a:r>
              <a:rPr sz="1400" dirty="0" smtClean="0"/>
              <a:t>Nobody (</a:t>
            </a:r>
            <a:r>
              <a:rPr sz="1400" dirty="0" err="1" smtClean="0"/>
              <a:t>afaik</a:t>
            </a:r>
            <a:r>
              <a:rPr sz="1400" dirty="0" smtClean="0"/>
              <a:t>) has done a wide-coverage "state of play" talk</a:t>
            </a:r>
            <a:endParaRPr sz="1400" dirty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Scope of this talk</a:t>
            </a:r>
          </a:p>
        </p:txBody>
      </p:sp>
    </p:spTree>
    <p:extLst>
      <p:ext uri="{BB962C8B-B14F-4D97-AF65-F5344CB8AC3E}">
        <p14:creationId xmlns:p14="http://schemas.microsoft.com/office/powerpoint/2010/main" val="33857774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800" dirty="0" smtClean="0"/>
              <a:t>Replace SPD EEPROM with ATTiny85.</a:t>
            </a:r>
          </a:p>
          <a:p>
            <a:r>
              <a:rPr lang="en-GB" sz="2800" dirty="0" smtClean="0"/>
              <a:t>Use ATTiny85’s internal EEPROM for SPD data.</a:t>
            </a:r>
          </a:p>
          <a:p>
            <a:r>
              <a:rPr lang="en-GB" sz="2800" dirty="0" smtClean="0"/>
              <a:t>Interrupt-driven </a:t>
            </a:r>
            <a:r>
              <a:rPr lang="en-GB" sz="2800" dirty="0" err="1" smtClean="0"/>
              <a:t>SMBus</a:t>
            </a:r>
            <a:r>
              <a:rPr lang="en-GB" sz="2800" dirty="0" smtClean="0"/>
              <a:t> listener on PB0/PB1.</a:t>
            </a:r>
          </a:p>
          <a:p>
            <a:r>
              <a:rPr lang="en-GB" sz="2800" dirty="0" smtClean="0"/>
              <a:t>Evil mode: become </a:t>
            </a:r>
            <a:r>
              <a:rPr lang="en-GB" sz="2800" dirty="0" err="1" smtClean="0"/>
              <a:t>SMBus</a:t>
            </a:r>
            <a:r>
              <a:rPr lang="en-GB" sz="2800" dirty="0" smtClean="0"/>
              <a:t> master and send network packets via the IME.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Approach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95867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800" dirty="0" smtClean="0"/>
              <a:t>Fake SPD working (contains normal SPD data)</a:t>
            </a:r>
          </a:p>
          <a:p>
            <a:r>
              <a:rPr lang="en-GB" sz="2800" dirty="0" err="1" smtClean="0"/>
              <a:t>SMBus</a:t>
            </a:r>
            <a:r>
              <a:rPr lang="en-GB" sz="2800" dirty="0" smtClean="0"/>
              <a:t> Master code not complete (yet!)</a:t>
            </a:r>
          </a:p>
          <a:p>
            <a:r>
              <a:rPr lang="en-GB" sz="2800" dirty="0" smtClean="0"/>
              <a:t>Plan: magic value to SPD, sends packets</a:t>
            </a:r>
          </a:p>
          <a:p>
            <a:r>
              <a:rPr lang="en-GB" sz="2800" dirty="0" smtClean="0"/>
              <a:t>Worked out some of the NIC commands</a:t>
            </a:r>
          </a:p>
          <a:p>
            <a:r>
              <a:rPr lang="en-GB" sz="2800" dirty="0" smtClean="0"/>
              <a:t>Ongoing development, no demo yet </a:t>
            </a:r>
            <a:r>
              <a:rPr lang="en-GB" sz="2800" dirty="0" smtClean="0">
                <a:sym typeface="Wingdings" panose="05000000000000000000" pitchFamily="2" charset="2"/>
              </a:rPr>
              <a:t></a:t>
            </a:r>
            <a:endParaRPr lang="en-GB" sz="28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Status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848615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797936" cy="2569946"/>
          </a:xfrm>
        </p:spPr>
        <p:txBody>
          <a:bodyPr/>
          <a:lstStyle/>
          <a:p>
            <a:pPr>
              <a:buFontTx/>
              <a:buNone/>
            </a:pP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Section 3: Persistence</a:t>
            </a:r>
          </a:p>
        </p:txBody>
      </p:sp>
    </p:spTree>
    <p:extLst>
      <p:ext uri="{BB962C8B-B14F-4D97-AF65-F5344CB8AC3E}">
        <p14:creationId xmlns:p14="http://schemas.microsoft.com/office/powerpoint/2010/main" val="14278850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UEFI/BIOS</a:t>
            </a:r>
          </a:p>
          <a:p>
            <a:r>
              <a:rPr lang="en-GB" sz="2400" dirty="0" smtClean="0"/>
              <a:t>IME firmware?</a:t>
            </a:r>
          </a:p>
          <a:p>
            <a:r>
              <a:rPr lang="en-GB" sz="2400" dirty="0" smtClean="0"/>
              <a:t>SMM?</a:t>
            </a:r>
          </a:p>
          <a:p>
            <a:r>
              <a:rPr lang="en-GB" sz="2400" dirty="0" smtClean="0"/>
              <a:t>Peripherals</a:t>
            </a:r>
          </a:p>
          <a:p>
            <a:r>
              <a:rPr lang="en-GB" sz="2400" dirty="0" smtClean="0"/>
              <a:t>RAM</a:t>
            </a:r>
            <a:endParaRPr lang="en-GB" sz="2400" dirty="0"/>
          </a:p>
          <a:p>
            <a:r>
              <a:rPr lang="en-GB" sz="2400" dirty="0" smtClean="0"/>
              <a:t>Other motherboard ICs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Persisting outside HDD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344767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User-</a:t>
            </a:r>
            <a:r>
              <a:rPr lang="en-GB" sz="2400" dirty="0" err="1" smtClean="0"/>
              <a:t>flashable</a:t>
            </a:r>
            <a:endParaRPr lang="en-GB" sz="2400" dirty="0" smtClean="0"/>
          </a:p>
          <a:p>
            <a:r>
              <a:rPr lang="en-GB" sz="2400" dirty="0" smtClean="0"/>
              <a:t>Updates are usually signed </a:t>
            </a:r>
            <a:r>
              <a:rPr lang="en-GB" sz="2400" dirty="0" smtClean="0">
                <a:sym typeface="Wingdings" panose="05000000000000000000" pitchFamily="2" charset="2"/>
              </a:rPr>
              <a:t></a:t>
            </a:r>
          </a:p>
          <a:p>
            <a:r>
              <a:rPr lang="en-GB" sz="2400" dirty="0" smtClean="0"/>
              <a:t>Data persistence possibly via empty </a:t>
            </a:r>
            <a:r>
              <a:rPr lang="en-GB" sz="2400" dirty="0" err="1" smtClean="0"/>
              <a:t>config</a:t>
            </a:r>
            <a:r>
              <a:rPr lang="en-GB" sz="2400" dirty="0" smtClean="0"/>
              <a:t> sections</a:t>
            </a:r>
          </a:p>
          <a:p>
            <a:r>
              <a:rPr lang="en-GB" sz="2400" dirty="0" smtClean="0"/>
              <a:t>Code persistence unlikely with </a:t>
            </a:r>
            <a:r>
              <a:rPr lang="en-GB" sz="2400" dirty="0" err="1" smtClean="0"/>
              <a:t>SecureBoot</a:t>
            </a:r>
            <a:endParaRPr lang="en-GB" sz="2400" dirty="0" smtClean="0"/>
          </a:p>
          <a:p>
            <a:r>
              <a:rPr lang="en-GB" sz="2400" dirty="0" smtClean="0"/>
              <a:t>Likely requires targeted attack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UEFI/BIOS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002611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Physical access required to flash</a:t>
            </a:r>
          </a:p>
          <a:p>
            <a:r>
              <a:rPr lang="en-GB" sz="2400" dirty="0" smtClean="0"/>
              <a:t>Some regions OS-accessible (Intel Flash Descriptor)</a:t>
            </a:r>
          </a:p>
          <a:p>
            <a:r>
              <a:rPr lang="en-GB" sz="2400" dirty="0" smtClean="0"/>
              <a:t>Huffman coded but </a:t>
            </a:r>
            <a:r>
              <a:rPr lang="en-GB" sz="2400" dirty="0" err="1" smtClean="0"/>
              <a:t>RE’ed</a:t>
            </a:r>
            <a:r>
              <a:rPr lang="en-GB" sz="2400" dirty="0" smtClean="0"/>
              <a:t> </a:t>
            </a:r>
            <a:r>
              <a:rPr lang="en-GB" sz="2400" dirty="0" smtClean="0">
                <a:solidFill>
                  <a:schemeClr val="accent3"/>
                </a:solidFill>
              </a:rPr>
              <a:t>(thanks to </a:t>
            </a:r>
            <a:r>
              <a:rPr lang="en-GB" sz="2400" dirty="0" err="1" smtClean="0">
                <a:solidFill>
                  <a:schemeClr val="accent3"/>
                </a:solidFill>
              </a:rPr>
              <a:t>nico_h</a:t>
            </a:r>
            <a:r>
              <a:rPr lang="en-GB" sz="2400" dirty="0" smtClean="0">
                <a:solidFill>
                  <a:schemeClr val="accent3"/>
                </a:solidFill>
              </a:rPr>
              <a:t> for this info!)</a:t>
            </a:r>
          </a:p>
          <a:p>
            <a:r>
              <a:rPr lang="en-GB" sz="2400" dirty="0" smtClean="0"/>
              <a:t>Potentially useful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IME firmware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08017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Not easily writable, as far as I know</a:t>
            </a:r>
          </a:p>
          <a:p>
            <a:r>
              <a:rPr lang="en-GB" sz="2400" dirty="0" smtClean="0"/>
              <a:t>Very hard to read even from ring0 (SMRAM)</a:t>
            </a:r>
          </a:p>
          <a:p>
            <a:r>
              <a:rPr lang="en-GB" sz="2400" dirty="0" smtClean="0"/>
              <a:t>People have done lots of research here, very new results suggest there may be ways to dump/write SMRAM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SMM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718640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Peripheral devices (GPU, NIC, SSD) with firmware</a:t>
            </a:r>
          </a:p>
          <a:p>
            <a:r>
              <a:rPr lang="en-GB" sz="2400" dirty="0" smtClean="0"/>
              <a:t>User-upgradeable from software</a:t>
            </a:r>
          </a:p>
          <a:p>
            <a:r>
              <a:rPr lang="en-GB" sz="2400" dirty="0" smtClean="0"/>
              <a:t>Variable checking of signatures</a:t>
            </a:r>
          </a:p>
          <a:p>
            <a:r>
              <a:rPr lang="en-GB" sz="2400" dirty="0" smtClean="0"/>
              <a:t>Potentially useful for storing secrets</a:t>
            </a:r>
          </a:p>
          <a:p>
            <a:endParaRPr lang="en-GB" sz="24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Peripherals	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433113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No, not the volatile bit.</a:t>
            </a:r>
          </a:p>
          <a:p>
            <a:r>
              <a:rPr lang="en-GB" sz="2400" dirty="0" smtClean="0"/>
              <a:t>SPD flash is read/write from kernel space</a:t>
            </a:r>
          </a:p>
          <a:p>
            <a:r>
              <a:rPr lang="en-GB" sz="2400" dirty="0" smtClean="0"/>
              <a:t>Known to be an exfiltration vector</a:t>
            </a:r>
          </a:p>
          <a:p>
            <a:r>
              <a:rPr lang="en-GB" sz="2400" dirty="0" smtClean="0"/>
              <a:t>Slack space &amp; unused fields useful for secret storage</a:t>
            </a:r>
          </a:p>
          <a:p>
            <a:r>
              <a:rPr lang="en-GB" sz="2400" dirty="0" smtClean="0"/>
              <a:t>XSS via SPD flash (lol)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741893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PCH has volatile scratch registers</a:t>
            </a:r>
          </a:p>
          <a:p>
            <a:r>
              <a:rPr lang="en-GB" sz="2400" dirty="0" smtClean="0"/>
              <a:t>RAID controller firmware</a:t>
            </a:r>
          </a:p>
          <a:p>
            <a:r>
              <a:rPr lang="en-GB" sz="2400" dirty="0" smtClean="0"/>
              <a:t>Non-volatile flash space in sensors</a:t>
            </a:r>
          </a:p>
          <a:p>
            <a:r>
              <a:rPr lang="en-GB" sz="2400" dirty="0" smtClean="0"/>
              <a:t>Hard disk environmental logging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motherboard ICs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14366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19188"/>
            <a:ext cx="8345488" cy="2433637"/>
          </a:xfrm>
        </p:spPr>
        <p:txBody>
          <a:bodyPr/>
          <a:lstStyle/>
          <a:p>
            <a:pPr>
              <a:defRPr/>
            </a:pPr>
            <a:r>
              <a:rPr sz="2000" dirty="0" smtClean="0"/>
              <a:t>American Megatrends / Lenovo SMM vulnerability (</a:t>
            </a:r>
            <a:r>
              <a:rPr sz="2000" dirty="0" err="1" smtClean="0"/>
              <a:t>Sogeti</a:t>
            </a:r>
            <a:r>
              <a:rPr sz="2000" dirty="0" smtClean="0"/>
              <a:t> ESEC)</a:t>
            </a:r>
          </a:p>
          <a:p>
            <a:pPr>
              <a:defRPr/>
            </a:pPr>
            <a:r>
              <a:rPr lang="en-GB" sz="2000" cap="all" dirty="0" smtClean="0"/>
              <a:t>CVE-2017-5689 </a:t>
            </a:r>
            <a:r>
              <a:rPr lang="en-GB" sz="2000" dirty="0" smtClean="0"/>
              <a:t>in AMT (Maksim </a:t>
            </a:r>
            <a:r>
              <a:rPr lang="en-GB" sz="2000" dirty="0" err="1" smtClean="0"/>
              <a:t>Malyutin</a:t>
            </a:r>
            <a:r>
              <a:rPr lang="en-GB" sz="2000" dirty="0" smtClean="0"/>
              <a:t>, </a:t>
            </a:r>
            <a:r>
              <a:rPr lang="en-GB" sz="2000" dirty="0" err="1" smtClean="0"/>
              <a:t>Embedi</a:t>
            </a:r>
            <a:r>
              <a:rPr lang="en-GB" sz="2000" dirty="0" smtClean="0"/>
              <a:t>)</a:t>
            </a:r>
          </a:p>
          <a:p>
            <a:pPr>
              <a:defRPr/>
            </a:pPr>
            <a:r>
              <a:rPr lang="en-GB" sz="2000" dirty="0" smtClean="0"/>
              <a:t>Intel ME Secrets (</a:t>
            </a:r>
            <a:r>
              <a:rPr lang="en-GB" sz="2000" dirty="0"/>
              <a:t>Igor </a:t>
            </a:r>
            <a:r>
              <a:rPr lang="en-GB" sz="2000" dirty="0" err="1" smtClean="0"/>
              <a:t>Skochinsky</a:t>
            </a:r>
            <a:r>
              <a:rPr lang="en-GB" sz="2000" dirty="0" smtClean="0"/>
              <a:t>, RECON 2014)</a:t>
            </a:r>
          </a:p>
          <a:p>
            <a:pPr>
              <a:defRPr/>
            </a:pPr>
            <a:r>
              <a:rPr lang="en-GB" sz="2000" dirty="0" err="1" smtClean="0"/>
              <a:t>me_cleaner</a:t>
            </a:r>
            <a:r>
              <a:rPr lang="en-GB" sz="2000" dirty="0" smtClean="0"/>
              <a:t> (Nicola </a:t>
            </a:r>
            <a:r>
              <a:rPr lang="en-GB" sz="2000" dirty="0" err="1" smtClean="0"/>
              <a:t>Corna</a:t>
            </a:r>
            <a:r>
              <a:rPr lang="en-GB" sz="2000" dirty="0" smtClean="0"/>
              <a:t>, many others)</a:t>
            </a:r>
          </a:p>
          <a:p>
            <a:pPr>
              <a:defRPr/>
            </a:pPr>
            <a:r>
              <a:rPr lang="en-GB" sz="2000" dirty="0"/>
              <a:t>Chris </a:t>
            </a:r>
            <a:r>
              <a:rPr lang="en-GB" sz="2000" dirty="0" err="1" smtClean="0"/>
              <a:t>Tarnovsky’s</a:t>
            </a:r>
            <a:r>
              <a:rPr lang="en-GB" sz="2000" dirty="0" smtClean="0"/>
              <a:t> work on TPMs (particularly DEFCON 20 talk)</a:t>
            </a:r>
            <a:endParaRPr lang="en-GB" sz="2000" dirty="0"/>
          </a:p>
          <a:p>
            <a:pPr>
              <a:defRPr/>
            </a:pPr>
            <a:endParaRPr lang="en-GB" sz="2000" dirty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Acknowledging previous work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23900" y="3543300"/>
            <a:ext cx="62390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hlinkClick r:id="rId2"/>
              </a:rPr>
              <a:t>[1] http</a:t>
            </a:r>
            <a:r>
              <a:rPr lang="en-GB" sz="1200" dirty="0">
                <a:hlinkClick r:id="rId2"/>
              </a:rPr>
              <a:t>://</a:t>
            </a:r>
            <a:r>
              <a:rPr lang="en-GB" sz="1200" dirty="0" smtClean="0">
                <a:hlinkClick r:id="rId2"/>
              </a:rPr>
              <a:t>esec-lab.sogeti.com/posts/2016/05/30/smm-unchecked-pointer-vulnerability.html</a:t>
            </a:r>
            <a:endParaRPr lang="en-GB" sz="1200" dirty="0" smtClean="0"/>
          </a:p>
          <a:p>
            <a:r>
              <a:rPr lang="en-GB" sz="1200" dirty="0" smtClean="0">
                <a:hlinkClick r:id="rId3"/>
              </a:rPr>
              <a:t>[2] https</a:t>
            </a:r>
            <a:r>
              <a:rPr lang="en-GB" sz="1200" dirty="0">
                <a:hlinkClick r:id="rId3"/>
              </a:rPr>
              <a:t>://</a:t>
            </a:r>
            <a:r>
              <a:rPr lang="en-GB" sz="1200" dirty="0" smtClean="0">
                <a:hlinkClick r:id="rId3"/>
              </a:rPr>
              <a:t>www.embedi.com/news/mythbusters-cve-2017-5689</a:t>
            </a:r>
            <a:endParaRPr lang="en-GB" sz="1200" dirty="0" smtClean="0"/>
          </a:p>
          <a:p>
            <a:r>
              <a:rPr lang="en-GB" sz="1200" dirty="0" smtClean="0">
                <a:hlinkClick r:id="rId4"/>
              </a:rPr>
              <a:t>[3] https</a:t>
            </a:r>
            <a:r>
              <a:rPr lang="en-GB" sz="1200" dirty="0">
                <a:hlinkClick r:id="rId4"/>
              </a:rPr>
              <a:t>://</a:t>
            </a:r>
            <a:r>
              <a:rPr lang="en-GB" sz="1200" dirty="0" smtClean="0">
                <a:hlinkClick r:id="rId4"/>
              </a:rPr>
              <a:t>recon.cx/2014/slides/Recon%202014%20Skochinsky.pdf</a:t>
            </a:r>
            <a:endParaRPr lang="en-GB" sz="1200" dirty="0" smtClean="0"/>
          </a:p>
          <a:p>
            <a:r>
              <a:rPr lang="en-GB" sz="1200" dirty="0" smtClean="0">
                <a:hlinkClick r:id="rId5"/>
              </a:rPr>
              <a:t>[4] https</a:t>
            </a:r>
            <a:r>
              <a:rPr lang="en-GB" sz="1200" dirty="0">
                <a:hlinkClick r:id="rId5"/>
              </a:rPr>
              <a:t>://</a:t>
            </a:r>
            <a:r>
              <a:rPr lang="en-GB" sz="1200" dirty="0" smtClean="0">
                <a:hlinkClick r:id="rId5"/>
              </a:rPr>
              <a:t>github.com/corna/me_cleaner</a:t>
            </a:r>
            <a:endParaRPr lang="en-GB" sz="1200" dirty="0" smtClean="0"/>
          </a:p>
          <a:p>
            <a:r>
              <a:rPr lang="en-GB" sz="1200" dirty="0" smtClean="0">
                <a:hlinkClick r:id="rId6"/>
              </a:rPr>
              <a:t>[5] https</a:t>
            </a:r>
            <a:r>
              <a:rPr lang="en-GB" sz="1200" dirty="0">
                <a:hlinkClick r:id="rId6"/>
              </a:rPr>
              <a:t>://</a:t>
            </a:r>
            <a:r>
              <a:rPr lang="en-GB" sz="1200" dirty="0" smtClean="0">
                <a:hlinkClick r:id="rId6"/>
              </a:rPr>
              <a:t>www.youtube.com/watch?v=Bp26rPw90Dc</a:t>
            </a:r>
            <a:endParaRPr lang="en-GB" sz="1200" dirty="0" smtClean="0"/>
          </a:p>
        </p:txBody>
      </p:sp>
    </p:spTree>
    <p:extLst>
      <p:ext uri="{BB962C8B-B14F-4D97-AF65-F5344CB8AC3E}">
        <p14:creationId xmlns:p14="http://schemas.microsoft.com/office/powerpoint/2010/main" val="415664192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797936" cy="2569946"/>
          </a:xfrm>
        </p:spPr>
        <p:txBody>
          <a:bodyPr/>
          <a:lstStyle/>
          <a:p>
            <a:pPr>
              <a:buFontTx/>
              <a:buNone/>
            </a:pP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Section </a:t>
            </a:r>
            <a:r>
              <a:rPr altLang="en-US" dirty="0">
                <a:ea typeface="ＭＳ Ｐゴシック" pitchFamily="34" charset="-128"/>
                <a:cs typeface="CiscoSans" pitchFamily="34" charset="0"/>
              </a:rPr>
              <a:t>4</a:t>
            </a: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: Secure Re-use</a:t>
            </a:r>
          </a:p>
        </p:txBody>
      </p:sp>
    </p:spTree>
    <p:extLst>
      <p:ext uri="{BB962C8B-B14F-4D97-AF65-F5344CB8AC3E}">
        <p14:creationId xmlns:p14="http://schemas.microsoft.com/office/powerpoint/2010/main" val="35686503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Modified firmware</a:t>
            </a:r>
          </a:p>
          <a:p>
            <a:r>
              <a:rPr lang="en-GB" sz="2400" dirty="0" smtClean="0"/>
              <a:t>Exploitation of firmware via modified data</a:t>
            </a:r>
          </a:p>
          <a:p>
            <a:r>
              <a:rPr lang="en-GB" sz="2400" dirty="0" smtClean="0"/>
              <a:t>Exfiltration / other contamination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Serious concerns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16866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000" dirty="0" smtClean="0"/>
              <a:t>Work with motherboard and peripheral vendors to identify devices with non-volatile storage</a:t>
            </a:r>
          </a:p>
          <a:p>
            <a:r>
              <a:rPr lang="en-GB" sz="2000" dirty="0" smtClean="0"/>
              <a:t>Dump the contents of these devices</a:t>
            </a:r>
          </a:p>
          <a:p>
            <a:r>
              <a:rPr lang="en-GB" sz="2000" dirty="0" smtClean="0"/>
              <a:t>Boot and use the system</a:t>
            </a:r>
          </a:p>
          <a:p>
            <a:r>
              <a:rPr lang="en-GB" sz="2000" dirty="0" err="1" smtClean="0"/>
              <a:t>Reflash</a:t>
            </a:r>
            <a:r>
              <a:rPr lang="en-GB" sz="2000" dirty="0" smtClean="0"/>
              <a:t> the contents of the devices, verify writes and check stability</a:t>
            </a:r>
          </a:p>
          <a:p>
            <a:r>
              <a:rPr lang="en-GB" sz="2000" dirty="0" smtClean="0"/>
              <a:t>Store as known-good state</a:t>
            </a:r>
          </a:p>
          <a:p>
            <a:r>
              <a:rPr lang="en-GB" sz="2000" dirty="0" smtClean="0"/>
              <a:t>Restore before hardware crosses customer boundaries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Secure re-use approach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767582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000" dirty="0" smtClean="0"/>
              <a:t>Vendors may be unhelpful (e.g. HDD manufacturers get very cagey about you messing with the telemetry flash!)</a:t>
            </a:r>
          </a:p>
          <a:p>
            <a:r>
              <a:rPr lang="en-GB" sz="2000" dirty="0" smtClean="0"/>
              <a:t>Known-good state must be validated </a:t>
            </a:r>
            <a:r>
              <a:rPr lang="en-GB" sz="2000" b="1" dirty="0" smtClean="0"/>
              <a:t>before</a:t>
            </a:r>
            <a:r>
              <a:rPr lang="en-GB" sz="2000" dirty="0" smtClean="0"/>
              <a:t> customer use in the first place; this cannot be retroactive.</a:t>
            </a:r>
          </a:p>
          <a:p>
            <a:r>
              <a:rPr lang="en-GB" sz="2000" dirty="0" smtClean="0"/>
              <a:t>Laborious task. Requires staged </a:t>
            </a:r>
            <a:r>
              <a:rPr lang="en-GB" sz="2000" dirty="0" err="1" smtClean="0"/>
              <a:t>reflashing</a:t>
            </a:r>
            <a:r>
              <a:rPr lang="en-GB" sz="2000" dirty="0" smtClean="0"/>
              <a:t> and verification of writes + post-boot stability.</a:t>
            </a:r>
          </a:p>
          <a:p>
            <a:r>
              <a:rPr lang="en-GB" sz="2000" dirty="0" smtClean="0"/>
              <a:t>Potential failure state is </a:t>
            </a:r>
            <a:r>
              <a:rPr lang="en-GB" sz="2000" dirty="0" err="1" smtClean="0"/>
              <a:t>permabricked</a:t>
            </a:r>
            <a:r>
              <a:rPr lang="en-GB" sz="2000" dirty="0" smtClean="0"/>
              <a:t> hardware.</a:t>
            </a:r>
          </a:p>
          <a:p>
            <a:r>
              <a:rPr lang="en-GB" sz="2000" dirty="0" smtClean="0"/>
              <a:t>Loss or compromise of known-good states is catastrophic.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Challenges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734933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Good vendor relationships.</a:t>
            </a:r>
          </a:p>
          <a:p>
            <a:r>
              <a:rPr lang="en-GB" sz="2400" dirty="0" smtClean="0"/>
              <a:t>Early identification of risk. Invest early, plan appropriately.</a:t>
            </a:r>
          </a:p>
          <a:p>
            <a:r>
              <a:rPr lang="en-GB" sz="2400" dirty="0" smtClean="0"/>
              <a:t>Automation where possible. Hardware interface jigs help reduce manual effort.</a:t>
            </a:r>
          </a:p>
          <a:p>
            <a:r>
              <a:rPr lang="en-GB" sz="2400" dirty="0" smtClean="0"/>
              <a:t>Clear procedure and multiple validation and verification checks help eliminate potential bricking of hardware.</a:t>
            </a:r>
          </a:p>
          <a:p>
            <a:r>
              <a:rPr lang="en-GB" sz="2400" dirty="0" smtClean="0"/>
              <a:t>Secure &amp; redundant storage of the states.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Solutions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670154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797936" cy="2569946"/>
          </a:xfrm>
        </p:spPr>
        <p:txBody>
          <a:bodyPr/>
          <a:lstStyle/>
          <a:p>
            <a:pPr>
              <a:buFontTx/>
              <a:buNone/>
            </a:pP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7711161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400" dirty="0" smtClean="0"/>
              <a:t>You should look at your hardware datasheets!</a:t>
            </a:r>
          </a:p>
          <a:p>
            <a:r>
              <a:rPr lang="en-GB" sz="2400" dirty="0" smtClean="0"/>
              <a:t>Board designs are very complex, so the potential for the designer to make mistakes is high.</a:t>
            </a:r>
          </a:p>
          <a:p>
            <a:r>
              <a:rPr lang="en-GB" sz="2400" dirty="0" smtClean="0"/>
              <a:t>Supply chain attacks don’t necessarily need to target security-critical devices.</a:t>
            </a:r>
          </a:p>
          <a:p>
            <a:r>
              <a:rPr lang="en-GB" sz="2400" dirty="0" smtClean="0"/>
              <a:t>Secure re-use of hardware is difficult.</a:t>
            </a:r>
          </a:p>
          <a:p>
            <a:endParaRPr lang="en-GB" sz="24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208720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7136" indent="0" algn="ctr">
              <a:buNone/>
            </a:pPr>
            <a:r>
              <a:rPr lang="en-GB" sz="2400" dirty="0" smtClean="0"/>
              <a:t>@</a:t>
            </a:r>
            <a:r>
              <a:rPr lang="en-GB" sz="2400" dirty="0" err="1" smtClean="0"/>
              <a:t>whitequark</a:t>
            </a:r>
            <a:endParaRPr lang="en-GB" sz="2400" dirty="0" smtClean="0"/>
          </a:p>
          <a:p>
            <a:pPr marL="57136" indent="0" algn="ctr">
              <a:buNone/>
            </a:pPr>
            <a:r>
              <a:rPr lang="en-GB" sz="2400" dirty="0" smtClean="0"/>
              <a:t>Tim Brown (@</a:t>
            </a:r>
            <a:r>
              <a:rPr lang="en-GB" sz="2400" dirty="0" err="1" smtClean="0"/>
              <a:t>timb_machine</a:t>
            </a:r>
            <a:r>
              <a:rPr lang="en-GB" sz="2400" dirty="0" smtClean="0"/>
              <a:t>)</a:t>
            </a:r>
          </a:p>
          <a:p>
            <a:pPr marL="57136" indent="0" algn="ctr">
              <a:buNone/>
            </a:pPr>
            <a:r>
              <a:rPr lang="en-GB" sz="2400" dirty="0" smtClean="0"/>
              <a:t>Anonymous hardware security guy</a:t>
            </a:r>
          </a:p>
          <a:p>
            <a:pPr marL="57136" indent="0" algn="ctr">
              <a:buNone/>
            </a:pPr>
            <a:r>
              <a:rPr lang="en-GB" sz="2400" dirty="0" err="1" smtClean="0"/>
              <a:t>nico_h</a:t>
            </a:r>
            <a:r>
              <a:rPr lang="en-GB" sz="2400" dirty="0" smtClean="0"/>
              <a:t> and </a:t>
            </a:r>
            <a:r>
              <a:rPr lang="en-GB" sz="2400" dirty="0" err="1" smtClean="0"/>
              <a:t>jn</a:t>
            </a:r>
            <a:r>
              <a:rPr lang="en-GB" sz="2400" dirty="0" smtClean="0"/>
              <a:t>__ on #</a:t>
            </a:r>
            <a:r>
              <a:rPr lang="en-GB" sz="2400" dirty="0" err="1" smtClean="0"/>
              <a:t>coreboot</a:t>
            </a:r>
            <a:endParaRPr lang="en-GB" sz="2400" dirty="0" smtClean="0"/>
          </a:p>
          <a:p>
            <a:pPr marL="57136" indent="0" algn="ctr">
              <a:buNone/>
            </a:pPr>
            <a:r>
              <a:rPr lang="en-GB" sz="2400" dirty="0" smtClean="0"/>
              <a:t>Lots of people from #</a:t>
            </a:r>
            <a:r>
              <a:rPr lang="en-GB" sz="2400" dirty="0" err="1" smtClean="0"/>
              <a:t>libreboot</a:t>
            </a:r>
            <a:endParaRPr lang="en-GB" sz="24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Special thanks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655804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Tx/>
              <a:buNone/>
            </a:pP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The end. Questions?</a:t>
            </a:r>
          </a:p>
        </p:txBody>
      </p:sp>
    </p:spTree>
    <p:extLst>
      <p:ext uri="{BB962C8B-B14F-4D97-AF65-F5344CB8AC3E}">
        <p14:creationId xmlns:p14="http://schemas.microsoft.com/office/powerpoint/2010/main" val="2261532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00109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2050"/>
            <a:ext cx="8345488" cy="3353948"/>
          </a:xfrm>
        </p:spPr>
        <p:txBody>
          <a:bodyPr/>
          <a:lstStyle/>
          <a:p>
            <a:pPr>
              <a:defRPr/>
            </a:pPr>
            <a:r>
              <a:rPr sz="2000" dirty="0" smtClean="0"/>
              <a:t>Chipset is a consumer colloquialism for what Intel calls the Platform Controller Hub (PCH)</a:t>
            </a:r>
          </a:p>
          <a:p>
            <a:pPr>
              <a:defRPr/>
            </a:pPr>
            <a:r>
              <a:rPr lang="en-US" sz="2000" dirty="0" smtClean="0"/>
              <a:t>Yes, you can just download the datasheet.</a:t>
            </a:r>
          </a:p>
          <a:p>
            <a:pPr lvl="1">
              <a:defRPr/>
            </a:pPr>
            <a:r>
              <a:rPr lang="en-US" sz="1600" dirty="0" smtClean="0">
                <a:solidFill>
                  <a:schemeClr val="tx2"/>
                </a:solidFill>
              </a:rPr>
              <a:t>Free!</a:t>
            </a:r>
          </a:p>
          <a:p>
            <a:pPr lvl="1">
              <a:defRPr/>
            </a:pPr>
            <a:r>
              <a:rPr lang="en-US" sz="1600" dirty="0" smtClean="0">
                <a:solidFill>
                  <a:schemeClr val="tx2"/>
                </a:solidFill>
              </a:rPr>
              <a:t>No account needed!</a:t>
            </a:r>
          </a:p>
          <a:p>
            <a:pPr>
              <a:defRPr/>
            </a:pPr>
            <a:r>
              <a:rPr lang="en-US" sz="2000" dirty="0" smtClean="0"/>
              <a:t>Contains all the useful things:</a:t>
            </a:r>
          </a:p>
          <a:p>
            <a:pPr lvl="1">
              <a:defRPr/>
            </a:pPr>
            <a:r>
              <a:rPr lang="en-US" sz="1600" dirty="0" smtClean="0"/>
              <a:t>Pinout, signal names, voltage levels</a:t>
            </a:r>
          </a:p>
          <a:p>
            <a:pPr lvl="1">
              <a:defRPr/>
            </a:pPr>
            <a:r>
              <a:rPr lang="en-US" sz="1600" dirty="0" smtClean="0"/>
              <a:t>Feature descriptions, configuration registers</a:t>
            </a:r>
          </a:p>
          <a:p>
            <a:pPr lvl="1">
              <a:defRPr/>
            </a:pPr>
            <a:r>
              <a:rPr lang="en-US" sz="1600" dirty="0" smtClean="0"/>
              <a:t>Architectural diagrams, implementation notes</a:t>
            </a:r>
          </a:p>
          <a:p>
            <a:pPr lvl="1">
              <a:defRPr/>
            </a:pPr>
            <a:endParaRPr lang="en-US" sz="1600" dirty="0" smtClean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Read your chipset datasheet</a:t>
            </a:r>
          </a:p>
        </p:txBody>
      </p:sp>
    </p:spTree>
    <p:extLst>
      <p:ext uri="{BB962C8B-B14F-4D97-AF65-F5344CB8AC3E}">
        <p14:creationId xmlns:p14="http://schemas.microsoft.com/office/powerpoint/2010/main" val="218887525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2050"/>
            <a:ext cx="8345488" cy="3353948"/>
          </a:xfrm>
        </p:spPr>
        <p:txBody>
          <a:bodyPr/>
          <a:lstStyle/>
          <a:p>
            <a:pPr>
              <a:defRPr/>
            </a:pPr>
            <a:r>
              <a:rPr lang="en-US" sz="2400" dirty="0" smtClean="0"/>
              <a:t>It’s actually not that hard.</a:t>
            </a:r>
          </a:p>
          <a:p>
            <a:pPr>
              <a:defRPr/>
            </a:pPr>
            <a:r>
              <a:rPr lang="en-US" sz="2400" dirty="0"/>
              <a:t>L</a:t>
            </a:r>
            <a:r>
              <a:rPr lang="en-US" sz="2400" dirty="0" smtClean="0"/>
              <a:t>ittle domain-specific knowledge required.</a:t>
            </a:r>
          </a:p>
          <a:p>
            <a:pPr>
              <a:defRPr/>
            </a:pPr>
            <a:r>
              <a:rPr lang="en-US" sz="2400" dirty="0" smtClean="0"/>
              <a:t>Ask people for help when you’re confused.</a:t>
            </a:r>
          </a:p>
          <a:p>
            <a:pPr lvl="1">
              <a:defRPr/>
            </a:pPr>
            <a:r>
              <a:rPr lang="en-US" dirty="0" smtClean="0"/>
              <a:t>Twitter</a:t>
            </a:r>
          </a:p>
          <a:p>
            <a:pPr lvl="1">
              <a:defRPr/>
            </a:pPr>
            <a:r>
              <a:rPr lang="en-US" dirty="0" smtClean="0"/>
              <a:t>IRC (</a:t>
            </a:r>
            <a:r>
              <a:rPr lang="en-US" dirty="0" err="1" smtClean="0"/>
              <a:t>Freenode</a:t>
            </a:r>
            <a:r>
              <a:rPr lang="en-US" dirty="0" smtClean="0"/>
              <a:t> #</a:t>
            </a:r>
            <a:r>
              <a:rPr lang="en-US" dirty="0" err="1" smtClean="0"/>
              <a:t>libreboot</a:t>
            </a:r>
            <a:r>
              <a:rPr lang="en-US" dirty="0" smtClean="0"/>
              <a:t> &amp; #</a:t>
            </a:r>
            <a:r>
              <a:rPr lang="en-US" dirty="0" err="1" smtClean="0"/>
              <a:t>coreboot</a:t>
            </a:r>
            <a:r>
              <a:rPr lang="en-US" dirty="0" smtClean="0"/>
              <a:t> were a great help)</a:t>
            </a:r>
          </a:p>
          <a:p>
            <a:pPr lvl="1">
              <a:defRPr/>
            </a:pPr>
            <a:endParaRPr lang="en-US" sz="1400" dirty="0" smtClean="0"/>
          </a:p>
          <a:p>
            <a:pPr lvl="1">
              <a:defRPr/>
            </a:pPr>
            <a:endParaRPr lang="en-US" sz="1400" dirty="0" smtClean="0"/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This sounds crazy!</a:t>
            </a:r>
          </a:p>
        </p:txBody>
      </p:sp>
    </p:spTree>
    <p:extLst>
      <p:ext uri="{BB962C8B-B14F-4D97-AF65-F5344CB8AC3E}">
        <p14:creationId xmlns:p14="http://schemas.microsoft.com/office/powerpoint/2010/main" val="40180707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Tx/>
              <a:buNone/>
            </a:pPr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Section 1: Messing with IME</a:t>
            </a:r>
          </a:p>
        </p:txBody>
      </p:sp>
    </p:spTree>
    <p:extLst>
      <p:ext uri="{BB962C8B-B14F-4D97-AF65-F5344CB8AC3E}">
        <p14:creationId xmlns:p14="http://schemas.microsoft.com/office/powerpoint/2010/main" val="15378175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37766" y="1166813"/>
            <a:ext cx="8345488" cy="3349185"/>
          </a:xfrm>
        </p:spPr>
        <p:txBody>
          <a:bodyPr/>
          <a:lstStyle/>
          <a:p>
            <a:pPr>
              <a:defRPr/>
            </a:pPr>
            <a:r>
              <a:rPr lang="en-GB" sz="3200" dirty="0" smtClean="0"/>
              <a:t>Always running.</a:t>
            </a:r>
          </a:p>
          <a:p>
            <a:pPr>
              <a:defRPr/>
            </a:pPr>
            <a:r>
              <a:rPr lang="en-GB" sz="3200" dirty="0" smtClean="0"/>
              <a:t>Has memory access.</a:t>
            </a:r>
          </a:p>
          <a:p>
            <a:pPr>
              <a:defRPr/>
            </a:pPr>
            <a:r>
              <a:rPr lang="en-GB" sz="3200" dirty="0" smtClean="0"/>
              <a:t>Direct NIC access.</a:t>
            </a:r>
          </a:p>
          <a:p>
            <a:pPr>
              <a:defRPr/>
            </a:pPr>
            <a:r>
              <a:rPr lang="en-GB" sz="3200" dirty="0" smtClean="0"/>
              <a:t>Closed platform.</a:t>
            </a:r>
          </a:p>
          <a:p>
            <a:pPr>
              <a:defRPr/>
            </a:pPr>
            <a:r>
              <a:rPr lang="en-GB" sz="3200" dirty="0" smtClean="0"/>
              <a:t>No way to assess security.</a:t>
            </a:r>
          </a:p>
        </p:txBody>
      </p:sp>
      <p:sp>
        <p:nvSpPr>
          <p:cNvPr id="4505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dirty="0" smtClean="0">
                <a:ea typeface="ＭＳ Ｐゴシック" pitchFamily="34" charset="-128"/>
                <a:cs typeface="CiscoSans" pitchFamily="34" charset="0"/>
              </a:rPr>
              <a:t>Rationale</a:t>
            </a:r>
          </a:p>
        </p:txBody>
      </p:sp>
    </p:spTree>
    <p:extLst>
      <p:ext uri="{BB962C8B-B14F-4D97-AF65-F5344CB8AC3E}">
        <p14:creationId xmlns:p14="http://schemas.microsoft.com/office/powerpoint/2010/main" val="40209781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 theme 2016 16x9">
  <a:themeElements>
    <a:clrScheme name="Blue Theme 2016 Updated">
      <a:dk1>
        <a:srgbClr val="39393B"/>
      </a:dk1>
      <a:lt1>
        <a:srgbClr val="FFFFFF"/>
      </a:lt1>
      <a:dk2>
        <a:srgbClr val="555558"/>
      </a:dk2>
      <a:lt2>
        <a:srgbClr val="049CD4"/>
      </a:lt2>
      <a:accent1>
        <a:srgbClr val="014093"/>
      </a:accent1>
      <a:accent2>
        <a:srgbClr val="0498D1"/>
      </a:accent2>
      <a:accent3>
        <a:srgbClr val="CACCD2"/>
      </a:accent3>
      <a:accent4>
        <a:srgbClr val="ABC333"/>
      </a:accent4>
      <a:accent5>
        <a:srgbClr val="64BAE2"/>
      </a:accent5>
      <a:accent6>
        <a:srgbClr val="0B6B75"/>
      </a:accent6>
      <a:hlink>
        <a:srgbClr val="049BD3"/>
      </a:hlink>
      <a:folHlink>
        <a:srgbClr val="01449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DC503DE1-91F3-4E06-9D47-79C2309E909B}" vid="{C266BCD2-BF24-49DE-B4C0-2E591CE229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theme 2016 16x9</Template>
  <TotalTime>7710</TotalTime>
  <Words>1757</Words>
  <Application>Microsoft Office PowerPoint</Application>
  <PresentationFormat>On-screen Show (16:9)</PresentationFormat>
  <Paragraphs>282</Paragraphs>
  <Slides>59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9" baseType="lpstr">
      <vt:lpstr>ＭＳ Ｐゴシック</vt:lpstr>
      <vt:lpstr>Arial</vt:lpstr>
      <vt:lpstr>Broadway</vt:lpstr>
      <vt:lpstr>Calibri</vt:lpstr>
      <vt:lpstr>Ciscolight</vt:lpstr>
      <vt:lpstr>CiscoSans</vt:lpstr>
      <vt:lpstr>CiscoSans ExtraLight</vt:lpstr>
      <vt:lpstr>CiscoSans Thin</vt:lpstr>
      <vt:lpstr>Wingdings</vt:lpstr>
      <vt:lpstr>Blue theme 2016 16x9</vt:lpstr>
      <vt:lpstr>Secrets of the Motherboard</vt:lpstr>
      <vt:lpstr>Hello.</vt:lpstr>
      <vt:lpstr>Where it all began</vt:lpstr>
      <vt:lpstr>Scope of this talk</vt:lpstr>
      <vt:lpstr>Acknowledging previous work</vt:lpstr>
      <vt:lpstr>Read your chipset datasheet</vt:lpstr>
      <vt:lpstr>This sounds crazy!</vt:lpstr>
      <vt:lpstr>Section 1: Messing with IME</vt:lpstr>
      <vt:lpstr>Rationale</vt:lpstr>
      <vt:lpstr>IME Debug Mode</vt:lpstr>
      <vt:lpstr>IME Debug Mode</vt:lpstr>
      <vt:lpstr>IME Debug Mode</vt:lpstr>
      <vt:lpstr>Posted findings</vt:lpstr>
      <vt:lpstr>What do we know?</vt:lpstr>
      <vt:lpstr>What don't we know?</vt:lpstr>
      <vt:lpstr>Someone else to the rescue</vt:lpstr>
      <vt:lpstr>Neutralising IME – option 1</vt:lpstr>
      <vt:lpstr>Neutralising IME – option 2</vt:lpstr>
      <vt:lpstr>me_cleaner approach</vt:lpstr>
      <vt:lpstr>Problem</vt:lpstr>
      <vt:lpstr>Problem</vt:lpstr>
      <vt:lpstr>Or would they? (Dell)</vt:lpstr>
      <vt:lpstr>Or would they? (Toshiba)</vt:lpstr>
      <vt:lpstr>Or would they? (Acer)</vt:lpstr>
      <vt:lpstr>Or would they?</vt:lpstr>
      <vt:lpstr>Broken by specification</vt:lpstr>
      <vt:lpstr>Docking</vt:lpstr>
      <vt:lpstr>Future work</vt:lpstr>
      <vt:lpstr>Except…</vt:lpstr>
      <vt:lpstr>HAP</vt:lpstr>
      <vt:lpstr>Section 2: Architectural security issues</vt:lpstr>
      <vt:lpstr>Architectural security concerns</vt:lpstr>
      <vt:lpstr>How do we find these?</vt:lpstr>
      <vt:lpstr>Why does my RAM have access to the NIC?</vt:lpstr>
      <vt:lpstr>Why does my RAM have access to the WiFi?</vt:lpstr>
      <vt:lpstr>New proposed concept</vt:lpstr>
      <vt:lpstr>Serial Presence Detect (SPD)</vt:lpstr>
      <vt:lpstr>SPD</vt:lpstr>
      <vt:lpstr>MCU as an SPD</vt:lpstr>
      <vt:lpstr>Approach</vt:lpstr>
      <vt:lpstr>Status</vt:lpstr>
      <vt:lpstr>Section 3: Persistence</vt:lpstr>
      <vt:lpstr>Persisting outside HDD</vt:lpstr>
      <vt:lpstr>UEFI/BIOS</vt:lpstr>
      <vt:lpstr>IME firmware</vt:lpstr>
      <vt:lpstr>SMM</vt:lpstr>
      <vt:lpstr>Peripherals </vt:lpstr>
      <vt:lpstr>RAM</vt:lpstr>
      <vt:lpstr>Other motherboard ICs</vt:lpstr>
      <vt:lpstr>Section 4: Secure Re-use</vt:lpstr>
      <vt:lpstr>Serious concerns</vt:lpstr>
      <vt:lpstr>Secure re-use approach</vt:lpstr>
      <vt:lpstr>Challenges</vt:lpstr>
      <vt:lpstr>Solutions</vt:lpstr>
      <vt:lpstr>Conclusions</vt:lpstr>
      <vt:lpstr>Conclusions</vt:lpstr>
      <vt:lpstr>Special thanks</vt:lpstr>
      <vt:lpstr>The end. Questions?</vt:lpstr>
      <vt:lpstr>PowerPoint Presentation</vt:lpstr>
    </vt:vector>
  </TitlesOfParts>
  <Company>Cisco Systems,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SSL/TLS Hipsterism</dc:title>
  <dc:creator>Graham Sutherland (gsutherl)</dc:creator>
  <cp:lastModifiedBy>Tim Wadhwa-Brown (twadhwab)</cp:lastModifiedBy>
  <cp:revision>133</cp:revision>
  <dcterms:created xsi:type="dcterms:W3CDTF">2017-02-13T11:42:36Z</dcterms:created>
  <dcterms:modified xsi:type="dcterms:W3CDTF">2018-02-16T09:01:56Z</dcterms:modified>
</cp:coreProperties>
</file>

<file path=docProps/thumbnail.jpeg>
</file>